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56" r:id="rId1"/>
  </p:sldMasterIdLst>
  <p:sldIdLst>
    <p:sldId id="257" r:id="rId2"/>
    <p:sldId id="256" r:id="rId3"/>
    <p:sldId id="312" r:id="rId4"/>
    <p:sldId id="313" r:id="rId5"/>
    <p:sldId id="314" r:id="rId6"/>
    <p:sldId id="315" r:id="rId7"/>
    <p:sldId id="316" r:id="rId8"/>
    <p:sldId id="317" r:id="rId9"/>
    <p:sldId id="318" r:id="rId10"/>
    <p:sldId id="319" r:id="rId11"/>
    <p:sldId id="320" r:id="rId12"/>
    <p:sldId id="321" r:id="rId13"/>
    <p:sldId id="322" r:id="rId14"/>
    <p:sldId id="323" r:id="rId15"/>
    <p:sldId id="324" r:id="rId16"/>
    <p:sldId id="325" r:id="rId17"/>
    <p:sldId id="326" r:id="rId18"/>
    <p:sldId id="327" r:id="rId19"/>
    <p:sldId id="328" r:id="rId20"/>
    <p:sldId id="329" r:id="rId21"/>
    <p:sldId id="330" r:id="rId22"/>
    <p:sldId id="331" r:id="rId23"/>
    <p:sldId id="332" r:id="rId2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مقطع افتراضي" id="{93A7D249-DE8C-49A8-AEB3-7A9FBB5A5444}">
          <p14:sldIdLst>
            <p14:sldId id="257"/>
            <p14:sldId id="256"/>
            <p14:sldId id="312"/>
            <p14:sldId id="313"/>
            <p14:sldId id="314"/>
            <p14:sldId id="315"/>
            <p14:sldId id="316"/>
            <p14:sldId id="317"/>
            <p14:sldId id="318"/>
            <p14:sldId id="319"/>
            <p14:sldId id="320"/>
            <p14:sldId id="321"/>
            <p14:sldId id="322"/>
            <p14:sldId id="323"/>
            <p14:sldId id="324"/>
            <p14:sldId id="325"/>
            <p14:sldId id="326"/>
            <p14:sldId id="327"/>
            <p14:sldId id="328"/>
            <p14:sldId id="329"/>
            <p14:sldId id="330"/>
            <p14:sldId id="331"/>
            <p14:sldId id="332"/>
          </p14:sldIdLst>
        </p14:section>
        <p14:section name="مقطع بدون عنوان" id="{3FED5C56-AA3D-4D9B-81BC-1EB9469FC787}">
          <p14:sldIdLst/>
        </p14:section>
        <p14:section name="مقطع بدون عنوان" id="{E8A11B2B-A223-4270-8B6F-7DF3D5719415}">
          <p14:sldIdLst/>
        </p14:section>
        <p14:section name="مقطع بدون عنوان" id="{4D5065B4-C471-4296-8169-360F758A88B2}">
          <p14:sldIdLst/>
        </p14:section>
        <p14:section name="مقطع بدون عنوان" id="{E56C352F-EBB6-4B8C-9A0B-D6F99697F1C3}">
          <p14:sldIdLst/>
        </p14:section>
        <p14:section name="مقطع بدون عنوان" id="{6195D626-D5F4-4455-8120-9C5A621D8FE9}">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79" d="100"/>
          <a:sy n="79" d="100"/>
        </p:scale>
        <p:origin x="-111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1"/>
      </p:bgRef>
    </p:bg>
    <p:spTree>
      <p:nvGrpSpPr>
        <p:cNvPr id="1" name=""/>
        <p:cNvGrpSpPr/>
        <p:nvPr/>
      </p:nvGrpSpPr>
      <p:grpSpPr>
        <a:xfrm>
          <a:off x="0" y="0"/>
          <a:ext cx="0" cy="0"/>
          <a:chOff x="0" y="0"/>
          <a:chExt cx="0" cy="0"/>
        </a:xfrm>
      </p:grpSpPr>
      <p:sp>
        <p:nvSpPr>
          <p:cNvPr id="8" name="عنوان 7"/>
          <p:cNvSpPr>
            <a:spLocks noGrp="1"/>
          </p:cNvSpPr>
          <p:nvPr>
            <p:ph type="ctrTitle"/>
          </p:nvPr>
        </p:nvSpPr>
        <p:spPr>
          <a:xfrm>
            <a:off x="2286000" y="3124200"/>
            <a:ext cx="6172200" cy="1894362"/>
          </a:xfrm>
        </p:spPr>
        <p:txBody>
          <a:bodyPr/>
          <a:lstStyle>
            <a:lvl1pPr>
              <a:defRPr b="1"/>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bwMode="auto">
          <a:xfrm rot="5400000">
            <a:off x="7764621" y="1174097"/>
            <a:ext cx="2286000" cy="381000"/>
          </a:xfrm>
        </p:spPr>
        <p:txBody>
          <a:bodyPr/>
          <a:lstStyle/>
          <a:p>
            <a:fld id="{589EAE74-F455-4AC8-AC55-86F83287B249}" type="datetimeFigureOut">
              <a:rPr lang="ar-IQ" smtClean="0"/>
              <a:t>21/04/1441</a:t>
            </a:fld>
            <a:endParaRPr lang="ar-IQ"/>
          </a:p>
        </p:txBody>
      </p:sp>
      <p:sp>
        <p:nvSpPr>
          <p:cNvPr id="17" name="عنصر نائب للتذييل 16"/>
          <p:cNvSpPr>
            <a:spLocks noGrp="1"/>
          </p:cNvSpPr>
          <p:nvPr>
            <p:ph type="ftr" sz="quarter" idx="11"/>
          </p:nvPr>
        </p:nvSpPr>
        <p:spPr bwMode="auto">
          <a:xfrm rot="5400000">
            <a:off x="7077269" y="4181669"/>
            <a:ext cx="3657600" cy="384048"/>
          </a:xfrm>
        </p:spPr>
        <p:txBody>
          <a:bodyPr/>
          <a:lstStyle/>
          <a:p>
            <a:endParaRPr lang="ar-IQ"/>
          </a:p>
        </p:txBody>
      </p:sp>
      <p:sp>
        <p:nvSpPr>
          <p:cNvPr id="10" name="مستطيل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مستطيل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رابط مستقيم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رابط مستقيم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رابط مستقيم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مستطيل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شكل بيضاوي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شكل بيضاوي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شكل بيضاوي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عنصر نائب لرقم الشريحة 28"/>
          <p:cNvSpPr>
            <a:spLocks noGrp="1"/>
          </p:cNvSpPr>
          <p:nvPr>
            <p:ph type="sldNum" sz="quarter" idx="12"/>
          </p:nvPr>
        </p:nvSpPr>
        <p:spPr bwMode="auto">
          <a:xfrm>
            <a:off x="1325544" y="4928702"/>
            <a:ext cx="609600" cy="517524"/>
          </a:xfrm>
        </p:spPr>
        <p:txBody>
          <a:bodyPr/>
          <a:lstStyle/>
          <a:p>
            <a:fld id="{DA85208D-3618-42A0-8918-4973BD9E8FEC}"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89EAE74-F455-4AC8-AC55-86F83287B249}" type="datetimeFigureOut">
              <a:rPr lang="ar-IQ" smtClean="0"/>
              <a:t>21/04/1441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A85208D-3618-42A0-8918-4973BD9E8FEC}"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676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89EAE74-F455-4AC8-AC55-86F83287B249}" type="datetimeFigureOut">
              <a:rPr lang="ar-IQ" smtClean="0"/>
              <a:t>21/04/1441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A85208D-3618-42A0-8918-4973BD9E8FEC}"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8" name="عنصر نائب للمحتوى 7"/>
          <p:cNvSpPr>
            <a:spLocks noGrp="1"/>
          </p:cNvSpPr>
          <p:nvPr>
            <p:ph sz="quarter" idx="1"/>
          </p:nvPr>
        </p:nvSpPr>
        <p:spPr>
          <a:xfrm>
            <a:off x="457200" y="1600200"/>
            <a:ext cx="7467600" cy="487375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4"/>
          </p:nvPr>
        </p:nvSpPr>
        <p:spPr/>
        <p:txBody>
          <a:bodyPr rtlCol="0"/>
          <a:lstStyle/>
          <a:p>
            <a:fld id="{589EAE74-F455-4AC8-AC55-86F83287B249}" type="datetimeFigureOut">
              <a:rPr lang="ar-IQ" smtClean="0"/>
              <a:t>21/04/1441</a:t>
            </a:fld>
            <a:endParaRPr lang="ar-IQ"/>
          </a:p>
        </p:txBody>
      </p:sp>
      <p:sp>
        <p:nvSpPr>
          <p:cNvPr id="9" name="عنصر نائب لرقم الشريحة 8"/>
          <p:cNvSpPr>
            <a:spLocks noGrp="1"/>
          </p:cNvSpPr>
          <p:nvPr>
            <p:ph type="sldNum" sz="quarter" idx="15"/>
          </p:nvPr>
        </p:nvSpPr>
        <p:spPr/>
        <p:txBody>
          <a:bodyPr rtlCol="0"/>
          <a:lstStyle/>
          <a:p>
            <a:fld id="{DA85208D-3618-42A0-8918-4973BD9E8FEC}" type="slidenum">
              <a:rPr lang="ar-IQ" smtClean="0"/>
              <a:t>‹#›</a:t>
            </a:fld>
            <a:endParaRPr lang="ar-IQ"/>
          </a:p>
        </p:txBody>
      </p:sp>
      <p:sp>
        <p:nvSpPr>
          <p:cNvPr id="10" name="عنصر نائب للتذييل 9"/>
          <p:cNvSpPr>
            <a:spLocks noGrp="1"/>
          </p:cNvSpPr>
          <p:nvPr>
            <p:ph type="ftr" sz="quarter" idx="16"/>
          </p:nvPr>
        </p:nvSpPr>
        <p:spPr/>
        <p:txBody>
          <a:bodyPr rtlCol="0"/>
          <a:lstStyle/>
          <a:p>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286000" y="2895600"/>
            <a:ext cx="6172200" cy="2053590"/>
          </a:xfrm>
        </p:spPr>
        <p:txBody>
          <a:bodyPr/>
          <a:lstStyle>
            <a:lvl1pPr algn="l">
              <a:buNone/>
              <a:defRPr sz="3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bwMode="auto">
          <a:xfrm rot="5400000">
            <a:off x="7763256" y="1170432"/>
            <a:ext cx="2286000" cy="381000"/>
          </a:xfrm>
        </p:spPr>
        <p:txBody>
          <a:bodyPr/>
          <a:lstStyle/>
          <a:p>
            <a:fld id="{589EAE74-F455-4AC8-AC55-86F83287B249}" type="datetimeFigureOut">
              <a:rPr lang="ar-IQ" smtClean="0"/>
              <a:t>21/04/1441</a:t>
            </a:fld>
            <a:endParaRPr lang="ar-IQ"/>
          </a:p>
        </p:txBody>
      </p:sp>
      <p:sp>
        <p:nvSpPr>
          <p:cNvPr id="5" name="عنصر نائب للتذييل 4"/>
          <p:cNvSpPr>
            <a:spLocks noGrp="1"/>
          </p:cNvSpPr>
          <p:nvPr>
            <p:ph type="ftr" sz="quarter" idx="11"/>
          </p:nvPr>
        </p:nvSpPr>
        <p:spPr bwMode="auto">
          <a:xfrm rot="5400000">
            <a:off x="7077456" y="4178808"/>
            <a:ext cx="3657600" cy="384048"/>
          </a:xfrm>
        </p:spPr>
        <p:txBody>
          <a:bodyPr/>
          <a:lstStyle/>
          <a:p>
            <a:endParaRPr lang="ar-IQ"/>
          </a:p>
        </p:txBody>
      </p:sp>
      <p:sp>
        <p:nvSpPr>
          <p:cNvPr id="9" name="مستطيل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رابط مستقيم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رابط مستقيم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مستطيل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شكل بيضاوي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شكل بيضاوي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شكل بيضاوي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رابط مستقيم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رقم الشريحة 5"/>
          <p:cNvSpPr>
            <a:spLocks noGrp="1"/>
          </p:cNvSpPr>
          <p:nvPr>
            <p:ph type="sldNum" sz="quarter" idx="12"/>
          </p:nvPr>
        </p:nvSpPr>
        <p:spPr bwMode="auto">
          <a:xfrm>
            <a:off x="1340616" y="4928702"/>
            <a:ext cx="609600" cy="517524"/>
          </a:xfrm>
        </p:spPr>
        <p:txBody>
          <a:bodyPr/>
          <a:lstStyle/>
          <a:p>
            <a:fld id="{DA85208D-3618-42A0-8918-4973BD9E8FEC}"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589EAE74-F455-4AC8-AC55-86F83287B249}" type="datetimeFigureOut">
              <a:rPr lang="ar-IQ" smtClean="0"/>
              <a:t>21/04/1441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A85208D-3618-42A0-8918-4973BD9E8FEC}" type="slidenum">
              <a:rPr lang="ar-IQ" smtClean="0"/>
              <a:t>‹#›</a:t>
            </a:fld>
            <a:endParaRPr lang="ar-IQ"/>
          </a:p>
        </p:txBody>
      </p:sp>
      <p:sp>
        <p:nvSpPr>
          <p:cNvPr id="9" name="عنصر نائب للمحتوى 8"/>
          <p:cNvSpPr>
            <a:spLocks noGrp="1"/>
          </p:cNvSpPr>
          <p:nvPr>
            <p:ph sz="quarter" idx="1"/>
          </p:nvPr>
        </p:nvSpPr>
        <p:spPr>
          <a:xfrm>
            <a:off x="457200"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270248"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7543800" cy="1143000"/>
          </a:xfrm>
        </p:spPr>
        <p:txBody>
          <a:bodyPr anchor="b"/>
          <a:lstStyle>
            <a:lvl1pPr>
              <a:defRPr/>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589EAE74-F455-4AC8-AC55-86F83287B249}" type="datetimeFigureOut">
              <a:rPr lang="ar-IQ" smtClean="0"/>
              <a:t>21/04/1441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DA85208D-3618-42A0-8918-4973BD9E8FEC}" type="slidenum">
              <a:rPr lang="ar-IQ" smtClean="0"/>
              <a:t>‹#›</a:t>
            </a:fld>
            <a:endParaRPr lang="ar-IQ"/>
          </a:p>
        </p:txBody>
      </p:sp>
      <p:sp>
        <p:nvSpPr>
          <p:cNvPr id="11" name="عنصر نائب للمحتوى 10"/>
          <p:cNvSpPr>
            <a:spLocks noGrp="1"/>
          </p:cNvSpPr>
          <p:nvPr>
            <p:ph sz="quarter" idx="2"/>
          </p:nvPr>
        </p:nvSpPr>
        <p:spPr>
          <a:xfrm>
            <a:off x="457200"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371975"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نص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4" name="عنصر نائب للنص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6" name="عنصر نائب للتاريخ 5"/>
          <p:cNvSpPr>
            <a:spLocks noGrp="1"/>
          </p:cNvSpPr>
          <p:nvPr>
            <p:ph type="dt" sz="half" idx="10"/>
          </p:nvPr>
        </p:nvSpPr>
        <p:spPr/>
        <p:txBody>
          <a:bodyPr rtlCol="0"/>
          <a:lstStyle/>
          <a:p>
            <a:fld id="{589EAE74-F455-4AC8-AC55-86F83287B249}" type="datetimeFigureOut">
              <a:rPr lang="ar-IQ" smtClean="0"/>
              <a:t>21/04/1441</a:t>
            </a:fld>
            <a:endParaRPr lang="ar-IQ"/>
          </a:p>
        </p:txBody>
      </p:sp>
      <p:sp>
        <p:nvSpPr>
          <p:cNvPr id="7" name="عنصر نائب لرقم الشريحة 6"/>
          <p:cNvSpPr>
            <a:spLocks noGrp="1"/>
          </p:cNvSpPr>
          <p:nvPr>
            <p:ph type="sldNum" sz="quarter" idx="11"/>
          </p:nvPr>
        </p:nvSpPr>
        <p:spPr/>
        <p:txBody>
          <a:bodyPr rtlCol="0"/>
          <a:lstStyle/>
          <a:p>
            <a:fld id="{DA85208D-3618-42A0-8918-4973BD9E8FEC}" type="slidenum">
              <a:rPr lang="ar-IQ" smtClean="0"/>
              <a:t>‹#›</a:t>
            </a:fld>
            <a:endParaRPr lang="ar-IQ"/>
          </a:p>
        </p:txBody>
      </p:sp>
      <p:sp>
        <p:nvSpPr>
          <p:cNvPr id="8" name="عنصر نائب للتذييل 7"/>
          <p:cNvSpPr>
            <a:spLocks noGrp="1"/>
          </p:cNvSpPr>
          <p:nvPr>
            <p:ph type="ftr" sz="quarter" idx="12"/>
          </p:nvPr>
        </p:nvSpPr>
        <p:spPr/>
        <p:txBody>
          <a:bodyPr rtlCol="0"/>
          <a:lstStyle/>
          <a:p>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89EAE74-F455-4AC8-AC55-86F83287B249}" type="datetimeFigureOut">
              <a:rPr lang="ar-IQ" smtClean="0"/>
              <a:t>21/04/1441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DA85208D-3618-42A0-8918-4973BD9E8FEC}"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عنوان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رابط مستقيم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رابط مستقيم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رابط مستقيم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مستطيل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شكل بيضاوي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عنصر نائب للمحتوى 17"/>
          <p:cNvSpPr>
            <a:spLocks noGrp="1"/>
          </p:cNvSpPr>
          <p:nvPr>
            <p:ph sz="quarter" idx="1"/>
          </p:nvPr>
        </p:nvSpPr>
        <p:spPr>
          <a:xfrm>
            <a:off x="304800" y="274320"/>
            <a:ext cx="5638800" cy="6327648"/>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4"/>
          </p:nvPr>
        </p:nvSpPr>
        <p:spPr/>
        <p:txBody>
          <a:bodyPr rtlCol="0"/>
          <a:lstStyle/>
          <a:p>
            <a:fld id="{589EAE74-F455-4AC8-AC55-86F83287B249}" type="datetimeFigureOut">
              <a:rPr lang="ar-IQ" smtClean="0"/>
              <a:t>21/04/1441</a:t>
            </a:fld>
            <a:endParaRPr lang="ar-IQ"/>
          </a:p>
        </p:txBody>
      </p:sp>
      <p:sp>
        <p:nvSpPr>
          <p:cNvPr id="22" name="عنصر نائب لرقم الشريحة 21"/>
          <p:cNvSpPr>
            <a:spLocks noGrp="1"/>
          </p:cNvSpPr>
          <p:nvPr>
            <p:ph type="sldNum" sz="quarter" idx="15"/>
          </p:nvPr>
        </p:nvSpPr>
        <p:spPr/>
        <p:txBody>
          <a:bodyPr rtlCol="0"/>
          <a:lstStyle/>
          <a:p>
            <a:fld id="{DA85208D-3618-42A0-8918-4973BD9E8FEC}" type="slidenum">
              <a:rPr lang="ar-IQ" smtClean="0"/>
              <a:t>‹#›</a:t>
            </a:fld>
            <a:endParaRPr lang="ar-IQ"/>
          </a:p>
        </p:txBody>
      </p:sp>
      <p:sp>
        <p:nvSpPr>
          <p:cNvPr id="23" name="عنصر نائب للتذييل 22"/>
          <p:cNvSpPr>
            <a:spLocks noGrp="1"/>
          </p:cNvSpPr>
          <p:nvPr>
            <p:ph type="ftr" sz="quarter" idx="16"/>
          </p:nvPr>
        </p:nvSpPr>
        <p:spPr/>
        <p:txBody>
          <a:bodyPr rtlCol="0"/>
          <a:lstStyle/>
          <a:p>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رابط مستقيم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بيضاوي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عنوان 1"/>
          <p:cNvSpPr>
            <a:spLocks noGrp="1"/>
          </p:cNvSpPr>
          <p:nvPr>
            <p:ph type="title"/>
          </p:nvPr>
        </p:nvSpPr>
        <p:spPr>
          <a:xfrm rot="5400000">
            <a:off x="3350133" y="3200400"/>
            <a:ext cx="6309360" cy="457200"/>
          </a:xfrm>
        </p:spPr>
        <p:txBody>
          <a:bodyPr anchor="b"/>
          <a:lstStyle>
            <a:lvl1pPr algn="l">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10" name="رابط مستقيم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مستطيل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رابط مستقيم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رابط مستقيم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رابط مستقيم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عنصر نائب للتاريخ 16"/>
          <p:cNvSpPr>
            <a:spLocks noGrp="1"/>
          </p:cNvSpPr>
          <p:nvPr>
            <p:ph type="dt" sz="half" idx="10"/>
          </p:nvPr>
        </p:nvSpPr>
        <p:spPr/>
        <p:txBody>
          <a:bodyPr rtlCol="0"/>
          <a:lstStyle/>
          <a:p>
            <a:fld id="{589EAE74-F455-4AC8-AC55-86F83287B249}" type="datetimeFigureOut">
              <a:rPr lang="ar-IQ" smtClean="0"/>
              <a:t>21/04/1441</a:t>
            </a:fld>
            <a:endParaRPr lang="ar-IQ"/>
          </a:p>
        </p:txBody>
      </p:sp>
      <p:sp>
        <p:nvSpPr>
          <p:cNvPr id="18" name="عنصر نائب لرقم الشريحة 17"/>
          <p:cNvSpPr>
            <a:spLocks noGrp="1"/>
          </p:cNvSpPr>
          <p:nvPr>
            <p:ph type="sldNum" sz="quarter" idx="11"/>
          </p:nvPr>
        </p:nvSpPr>
        <p:spPr/>
        <p:txBody>
          <a:bodyPr rtlCol="0"/>
          <a:lstStyle/>
          <a:p>
            <a:fld id="{DA85208D-3618-42A0-8918-4973BD9E8FEC}" type="slidenum">
              <a:rPr lang="ar-IQ" smtClean="0"/>
              <a:t>‹#›</a:t>
            </a:fld>
            <a:endParaRPr lang="ar-IQ"/>
          </a:p>
        </p:txBody>
      </p:sp>
      <p:sp>
        <p:nvSpPr>
          <p:cNvPr id="21" name="عنصر نائب للتذييل 20"/>
          <p:cNvSpPr>
            <a:spLocks noGrp="1"/>
          </p:cNvSpPr>
          <p:nvPr>
            <p:ph type="ftr" sz="quarter" idx="12"/>
          </p:nvPr>
        </p:nvSpPr>
        <p:spPr/>
        <p:txBody>
          <a:bodyPr rtlCol="0"/>
          <a:lstStyle/>
          <a:p>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رابط مستقيم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عنصر نائب للعنوان 21"/>
          <p:cNvSpPr>
            <a:spLocks noGrp="1"/>
          </p:cNvSpPr>
          <p:nvPr>
            <p:ph type="title"/>
          </p:nvPr>
        </p:nvSpPr>
        <p:spPr>
          <a:xfrm>
            <a:off x="457200" y="274638"/>
            <a:ext cx="7467600" cy="1143000"/>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89EAE74-F455-4AC8-AC55-86F83287B249}" type="datetimeFigureOut">
              <a:rPr lang="ar-IQ" smtClean="0"/>
              <a:t>21/04/1441</a:t>
            </a:fld>
            <a:endParaRPr lang="ar-IQ"/>
          </a:p>
        </p:txBody>
      </p:sp>
      <p:sp>
        <p:nvSpPr>
          <p:cNvPr id="3" name="عنصر نائب للتذييل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IQ"/>
          </a:p>
        </p:txBody>
      </p:sp>
      <p:sp>
        <p:nvSpPr>
          <p:cNvPr id="7" name="رابط مستقيم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رابط مستقيم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مستطيل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شكل بيضاوي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عنصر نائب لرقم الشريحة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A85208D-3618-42A0-8918-4973BD9E8FEC}"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WordArt 2"/>
          <p:cNvSpPr>
            <a:spLocks noGrp="1" noChangeArrowheads="1" noChangeShapeType="1" noTextEdit="1"/>
          </p:cNvSpPr>
          <p:nvPr>
            <p:ph sz="quarter" idx="1"/>
          </p:nvPr>
        </p:nvSpPr>
        <p:spPr bwMode="auto">
          <a:xfrm>
            <a:off x="421195" y="764704"/>
            <a:ext cx="8229600" cy="5576888"/>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4797726"/>
              </a:avLst>
            </a:prstTxWarp>
          </a:bodyPr>
          <a:lstStyle/>
          <a:p>
            <a:pPr algn="ctr" rtl="1">
              <a:buNone/>
            </a:pPr>
            <a:endParaRPr lang="ar-IQ" sz="3600" b="1" kern="10" spc="0" dirty="0" smtClean="0">
              <a:ln w="9525">
                <a:solidFill>
                  <a:srgbClr val="000000"/>
                </a:solidFill>
                <a:round/>
                <a:headEnd/>
                <a:tailEnd/>
              </a:ln>
              <a:solidFill>
                <a:srgbClr val="000000"/>
              </a:solidFill>
              <a:effectLst/>
              <a:cs typeface="DecoType Naskh"/>
            </a:endParaRPr>
          </a:p>
          <a:p>
            <a:pPr algn="ctr" rtl="1">
              <a:buNone/>
            </a:pPr>
            <a:r>
              <a:rPr lang="ar-IQ" sz="3600" b="1" kern="10" spc="0" dirty="0" smtClean="0">
                <a:ln w="9525">
                  <a:solidFill>
                    <a:srgbClr val="000000"/>
                  </a:solidFill>
                  <a:round/>
                  <a:headEnd/>
                  <a:tailEnd/>
                </a:ln>
                <a:solidFill>
                  <a:srgbClr val="000000"/>
                </a:solidFill>
                <a:effectLst/>
                <a:cs typeface="DecoType Naskh"/>
              </a:rPr>
              <a:t>بسم الله الرحمن الرحيم</a:t>
            </a:r>
            <a:endParaRPr lang="ar-IQ" sz="3600" b="1" kern="10" spc="0" dirty="0">
              <a:ln w="9525">
                <a:solidFill>
                  <a:srgbClr val="000000"/>
                </a:solidFill>
                <a:round/>
                <a:headEnd/>
                <a:tailEnd/>
              </a:ln>
              <a:solidFill>
                <a:srgbClr val="000000"/>
              </a:solidFill>
              <a:effectLst/>
              <a:cs typeface="DecoType Naskh"/>
            </a:endParaRPr>
          </a:p>
        </p:txBody>
      </p:sp>
      <p:sp>
        <p:nvSpPr>
          <p:cNvPr id="7" name="مستطيل 6"/>
          <p:cNvSpPr/>
          <p:nvPr/>
        </p:nvSpPr>
        <p:spPr>
          <a:xfrm>
            <a:off x="755576" y="2636912"/>
            <a:ext cx="7560839" cy="3077766"/>
          </a:xfrm>
          <a:prstGeom prst="rect">
            <a:avLst/>
          </a:prstGeom>
        </p:spPr>
        <p:txBody>
          <a:bodyPr wrap="square">
            <a:spAutoFit/>
          </a:bodyPr>
          <a:lstStyle/>
          <a:p>
            <a:r>
              <a:rPr lang="ar-IQ" dirty="0"/>
              <a:t> </a:t>
            </a:r>
            <a:endParaRPr lang="en-US" sz="3200" dirty="0"/>
          </a:p>
          <a:p>
            <a:r>
              <a:rPr lang="ar-IQ" sz="3200" b="1" dirty="0"/>
              <a:t>ربنا آتنا من لدنك رحمةً </a:t>
            </a:r>
            <a:r>
              <a:rPr lang="ar-IQ" sz="3200" b="1" dirty="0" err="1"/>
              <a:t>وهيىء</a:t>
            </a:r>
            <a:r>
              <a:rPr lang="ar-IQ" sz="3200" b="1" dirty="0"/>
              <a:t> لنا من أمرنا رشداً</a:t>
            </a:r>
            <a:endParaRPr lang="en-US" sz="3200" dirty="0"/>
          </a:p>
          <a:p>
            <a:r>
              <a:rPr lang="ar-IQ" dirty="0"/>
              <a:t> </a:t>
            </a:r>
            <a:endParaRPr lang="en-US" dirty="0"/>
          </a:p>
          <a:p>
            <a:r>
              <a:rPr lang="ar-IQ" dirty="0"/>
              <a:t>	</a:t>
            </a:r>
            <a:endParaRPr lang="en-US" dirty="0"/>
          </a:p>
          <a:p>
            <a:pPr algn="l"/>
            <a:r>
              <a:rPr lang="ar-IQ" b="1" dirty="0"/>
              <a:t>صدق الله العظيم </a:t>
            </a:r>
            <a:endParaRPr lang="en-US" dirty="0"/>
          </a:p>
          <a:p>
            <a:r>
              <a:rPr lang="ar-IQ" dirty="0"/>
              <a:t> </a:t>
            </a:r>
            <a:endParaRPr lang="en-US" dirty="0"/>
          </a:p>
          <a:p>
            <a:r>
              <a:rPr lang="en-US" dirty="0"/>
              <a:t> </a:t>
            </a:r>
          </a:p>
          <a:p>
            <a:pPr algn="l"/>
            <a:r>
              <a:rPr lang="en-US" dirty="0"/>
              <a:t>                                                 </a:t>
            </a:r>
            <a:r>
              <a:rPr lang="ar-IQ" dirty="0"/>
              <a:t>       </a:t>
            </a:r>
            <a:r>
              <a:rPr lang="en-US" dirty="0"/>
              <a:t> )</a:t>
            </a:r>
            <a:r>
              <a:rPr lang="ar-IQ" dirty="0"/>
              <a:t> سورة </a:t>
            </a:r>
            <a:r>
              <a:rPr lang="ar-IQ" dirty="0" smtClean="0"/>
              <a:t>الكهف ، </a:t>
            </a:r>
            <a:r>
              <a:rPr lang="ar-IQ" dirty="0"/>
              <a:t>آية 70 )</a:t>
            </a:r>
            <a:endParaRPr lang="en-US" dirty="0"/>
          </a:p>
          <a:p>
            <a:r>
              <a:rPr lang="en-US" dirty="0"/>
              <a:t> </a:t>
            </a:r>
          </a:p>
          <a:p>
            <a:r>
              <a:rPr lang="en-US" dirty="0"/>
              <a:t> </a:t>
            </a:r>
          </a:p>
        </p:txBody>
      </p:sp>
    </p:spTree>
    <p:extLst>
      <p:ext uri="{BB962C8B-B14F-4D97-AF65-F5344CB8AC3E}">
        <p14:creationId xmlns:p14="http://schemas.microsoft.com/office/powerpoint/2010/main" val="293468776"/>
      </p:ext>
    </p:extLst>
  </p:cSld>
  <p:clrMapOvr>
    <a:masterClrMapping/>
  </p:clrMapOvr>
  <p:transition spd="slow">
    <p:cover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a:t>	ثانياً:- القانون الإداري</a:t>
            </a:r>
            <a:endParaRPr lang="ar-IQ" dirty="0"/>
          </a:p>
        </p:txBody>
      </p:sp>
      <p:sp>
        <p:nvSpPr>
          <p:cNvPr id="3" name="عنصر نائب للمحتوى 2"/>
          <p:cNvSpPr>
            <a:spLocks noGrp="1"/>
          </p:cNvSpPr>
          <p:nvPr>
            <p:ph sz="quarter" idx="1"/>
          </p:nvPr>
        </p:nvSpPr>
        <p:spPr/>
        <p:txBody>
          <a:bodyPr>
            <a:normAutofit fontScale="70000" lnSpcReduction="20000"/>
          </a:bodyPr>
          <a:lstStyle/>
          <a:p>
            <a:r>
              <a:rPr lang="ar-IQ" dirty="0"/>
              <a:t>تعريف القانون الإداري: يمكن تعريف القانون الإداري تعريفاً تمهيداً عاماً، بأنه قانون الإدارة العامة. لذلك يكون من الضروري أولاً التعريف بالإدارة العامة تمهيداً لتعريف وفهم القانون الإداري بشكل واسع وأدق.</a:t>
            </a:r>
            <a:endParaRPr lang="en-US" dirty="0"/>
          </a:p>
          <a:p>
            <a:r>
              <a:rPr lang="ar-IQ" b="1" dirty="0"/>
              <a:t>الإدارة العامة:- </a:t>
            </a:r>
            <a:endParaRPr lang="en-US" dirty="0"/>
          </a:p>
          <a:p>
            <a:r>
              <a:rPr lang="ar-IQ" dirty="0"/>
              <a:t>       إذا كانت الوظيفة الإدارية للدولة تتمثل بتدخلها في حياة الجماعة لغرض الوفاء بالحاجات العامة ... فإن </a:t>
            </a:r>
            <a:r>
              <a:rPr lang="ar-IQ" dirty="0" err="1"/>
              <a:t>إصطلاح</a:t>
            </a:r>
            <a:r>
              <a:rPr lang="ar-IQ" dirty="0"/>
              <a:t> (الإدارة العامة ) آثار الكثير من الجدل لتحديد مدلوله. يتجه الفقه لتحديد الإدارة العامة من منظورين هما.</a:t>
            </a:r>
            <a:endParaRPr lang="en-US" dirty="0"/>
          </a:p>
          <a:p>
            <a:r>
              <a:rPr lang="ar-IQ" b="1" dirty="0"/>
              <a:t>المنظور العضوي:-</a:t>
            </a:r>
            <a:r>
              <a:rPr lang="ar-IQ" dirty="0"/>
              <a:t> ينظر إلى الإدارة من جانب الموظفين والهيئات والسلطات التي تتولى الوظيفة التنفيذية للقوانين، بعبارة أخرى إنها مجموعة أجهزة الدولة التي تباشر نشاطها بوصفها جهات إدارية وتوصف بالوصف الإداري. </a:t>
            </a:r>
            <a:endParaRPr lang="en-US" dirty="0"/>
          </a:p>
          <a:p>
            <a:r>
              <a:rPr lang="ar-IQ" b="1" dirty="0"/>
              <a:t>المنظور الموضوعي:</a:t>
            </a:r>
            <a:r>
              <a:rPr lang="ar-IQ" dirty="0"/>
              <a:t>- فينظر إلى الإدارة، باعتبارها النشاط التنفيذي الذي يصدر من الدولة ومن مختلف أجهزتها للوفاء بالحاجات العامة. أي إن كلمة الإدارة يقصد بها الوظيفة الإدارية للدولة دون النظر إلى الأعضاء أو الأجهزة أو الهيئات التي صدرت عنها هذه الوظيفة. </a:t>
            </a:r>
            <a:endParaRPr lang="en-US" dirty="0"/>
          </a:p>
          <a:p>
            <a:r>
              <a:rPr lang="ar-IQ" dirty="0"/>
              <a:t>       والحقيقة إن </a:t>
            </a:r>
            <a:r>
              <a:rPr lang="ar-IQ" dirty="0" err="1"/>
              <a:t>ماتقدم</a:t>
            </a:r>
            <a:r>
              <a:rPr lang="ar-IQ" dirty="0"/>
              <a:t> ليس إلا وصفاً للإدارة العامة من منظور عضوي مرة ومن منظور مادي موضوعي مرة أخرى. وبذلك يمكن تعريف الإدارة العامة بجمع المعنيين العضوي والموضوعي.</a:t>
            </a:r>
            <a:endParaRPr lang="en-US" dirty="0"/>
          </a:p>
          <a:p>
            <a:r>
              <a:rPr lang="ar-IQ" b="1" dirty="0"/>
              <a:t>تعريف الإدارة العامة:- بأنها النشاط الذي تمارسه الهيئات الإدارية والهيئات العامة الأخرى لإشباع الحاجات العامة وتقديم الخدمات العامة مع قدرة هذه الهيئات على استخدام أساليب السلطة العامة لإداء هذا النشاط .</a:t>
            </a:r>
            <a:endParaRPr lang="en-US" dirty="0"/>
          </a:p>
          <a:p>
            <a:r>
              <a:rPr lang="ar-IQ" b="1" dirty="0"/>
              <a:t> </a:t>
            </a:r>
            <a:endParaRPr lang="en-US" dirty="0"/>
          </a:p>
          <a:p>
            <a:r>
              <a:rPr lang="ar-IQ" b="1" dirty="0"/>
              <a:t> </a:t>
            </a:r>
            <a:endParaRPr lang="en-US" dirty="0"/>
          </a:p>
          <a:p>
            <a:endParaRPr lang="ar-IQ" dirty="0"/>
          </a:p>
        </p:txBody>
      </p:sp>
    </p:spTree>
    <p:extLst>
      <p:ext uri="{BB962C8B-B14F-4D97-AF65-F5344CB8AC3E}">
        <p14:creationId xmlns:p14="http://schemas.microsoft.com/office/powerpoint/2010/main" val="4024943156"/>
      </p:ext>
    </p:extLst>
  </p:cSld>
  <p:clrMapOvr>
    <a:masterClrMapping/>
  </p:clrMapOvr>
  <p:transition spd="slow">
    <p:pull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t>التمييز بين الوظيفة الإدارية والوظيفة الحكومية:-</a:t>
            </a:r>
            <a:r>
              <a:rPr lang="en-US" dirty="0"/>
              <a:t/>
            </a:r>
            <a:br>
              <a:rPr lang="en-US" dirty="0"/>
            </a:br>
            <a:endParaRPr lang="ar-IQ" dirty="0"/>
          </a:p>
        </p:txBody>
      </p:sp>
      <p:sp>
        <p:nvSpPr>
          <p:cNvPr id="3" name="عنصر نائب للمحتوى 2"/>
          <p:cNvSpPr>
            <a:spLocks noGrp="1"/>
          </p:cNvSpPr>
          <p:nvPr>
            <p:ph sz="quarter" idx="1"/>
          </p:nvPr>
        </p:nvSpPr>
        <p:spPr/>
        <p:txBody>
          <a:bodyPr>
            <a:normAutofit fontScale="47500" lnSpcReduction="20000"/>
          </a:bodyPr>
          <a:lstStyle/>
          <a:p>
            <a:r>
              <a:rPr lang="ar-IQ" dirty="0"/>
              <a:t> بعد أن تم تعريف الإدارة العامة، فإن الأمر يتطلب التمييز بين الوظيفة الإدارية والوظيفة الحكومية، حيث إن التمييز بين الوظيفتين ليس بالأمر السهل دائماً، ومبعث الصعوبة يكمن في إن الوظيفتين تباشران من قبل نفس الهيئة أو نفس السلطة وهي السلطة التنفيذية، كما إن العمل الواحد قد يوصف في أحوال معينة بأنه عمل إداري ولكنه يوصف في أحوال أخرى بأنه عمل حكومي. مع ذلك نستطيع أن نضع بعض المعايير للتمييز. </a:t>
            </a:r>
            <a:endParaRPr lang="en-US" dirty="0"/>
          </a:p>
          <a:p>
            <a:r>
              <a:rPr lang="ar-IQ" dirty="0"/>
              <a:t>       إن العمل الحكومي للدولة يتمثل بالقدرات ذات الطابع السياسي والمتعلقة بشأن مهم من شؤونها العامة وقد تتعلق بمصيرها ومستقبلها كقرارات عرض مشروعات القوانين على البرلمان لتشريعها أو سحبها قبل تشريعها ووضع الخطط الاقتصادية وتنفيذ المشروعات الكبيرة وشراء السلاح والعتاد واستعمال القوى العسكرية ضد دولة اجنبية وعقد المعاهدات والاعتراف بالدول وتبادل التمثيل الدبلوماسي....إلخ . هذه كلها قرارات ذات طابع خاص تتميز عن أعمال الإدارة العادية التي تباشرها الهيئات الإدارية المتعلقة بالإدارة اليومية للمرافق العامة والوفاء بالحاجات العامة الاعتيادية كأعمال توريد المياه والكهرباء والغاز ومنح إجازات أو رخص لفتح المحلات وكذلك كل الأعمال التي تؤديها يومياً مؤسسات الخدمات العامة للجمهور كالخدمات الصحية والتعليمية وخدمات البريد والمواصلات السلكية واللاسلكية وخدمات النقل المختلفة.</a:t>
            </a:r>
            <a:endParaRPr lang="en-US" dirty="0"/>
          </a:p>
          <a:p>
            <a:r>
              <a:rPr lang="ar-IQ" dirty="0"/>
              <a:t>       ولكن مع ذلك قد يختلط الأمر بالنسبة لبعض القرارات، مثال ذلك قرارات تعيين بعض الموظفين الكبار كوكلاء الوزارات والسفراء والمدراء العامين.. فهذه القرارات إدارية بحسب الأصل ولكنها قد توصف بالحكومية عندما يفصح هذا التعيين عن تغيير في السياسة العامة لما يتمتع به هؤلاء الموظفين من مكانة سياسية أو اتجاه سياسي معين.. ولكن هذا المحذور ممكن أن يزول إذا تم تعيين هؤلاء الموظفين من غير السلطة التنفيذية </a:t>
            </a:r>
            <a:r>
              <a:rPr lang="ar-IQ" dirty="0" err="1"/>
              <a:t>كالبرمان</a:t>
            </a:r>
            <a:r>
              <a:rPr lang="ar-IQ" dirty="0"/>
              <a:t> مثلا كما هو الحال في الدستور العراقي لسنة (2005 ) إذا أوجب أن يتم تعيين كبار الموظفين من قبل البرلمان.</a:t>
            </a:r>
            <a:endParaRPr lang="en-US" dirty="0"/>
          </a:p>
          <a:p>
            <a:r>
              <a:rPr lang="ar-IQ" dirty="0"/>
              <a:t> </a:t>
            </a:r>
            <a:endParaRPr lang="en-US" dirty="0"/>
          </a:p>
          <a:p>
            <a:r>
              <a:rPr lang="ar-IQ" b="1" dirty="0"/>
              <a:t>القانون الإداري :-</a:t>
            </a:r>
            <a:endParaRPr lang="en-US" dirty="0"/>
          </a:p>
          <a:p>
            <a:r>
              <a:rPr lang="ar-IQ" b="1" dirty="0"/>
              <a:t>       </a:t>
            </a:r>
            <a:r>
              <a:rPr lang="ar-IQ" dirty="0"/>
              <a:t> لقد سبق وإن ذكرنا، إن القانون الإداري يعرف بأنه قانون الإدارة العامة، وهذا الأمر لا خلاف </a:t>
            </a:r>
            <a:r>
              <a:rPr lang="ar-IQ" dirty="0" err="1"/>
              <a:t>فيه.إلا</a:t>
            </a:r>
            <a:r>
              <a:rPr lang="ar-IQ" dirty="0"/>
              <a:t> أن الفقهاء ميزوا بين مفهومين للقانون الإداري هما:- </a:t>
            </a:r>
            <a:endParaRPr lang="en-US" dirty="0"/>
          </a:p>
          <a:p>
            <a:pPr lvl="0"/>
            <a:r>
              <a:rPr lang="ar-IQ" b="1" dirty="0"/>
              <a:t>المفهوم الواسع:-</a:t>
            </a:r>
            <a:endParaRPr lang="en-US" dirty="0"/>
          </a:p>
          <a:p>
            <a:r>
              <a:rPr lang="ar-IQ" b="1" dirty="0"/>
              <a:t>       </a:t>
            </a:r>
            <a:r>
              <a:rPr lang="ar-IQ" dirty="0"/>
              <a:t>ويقصد بالقانون الإداري وفقاً لهذا المفهوم، مجموعة القواعد القانونية المتعلقة بالإدارة العامة. وبعبارة أخرى هو مجموعة القواعد القانونية المتعلقة بالنشاط الإداري والهيئات الإدارية من حيث تكوينها وتنظيمها وبيان اختصاصها ووسائل ممارستها لنشاطها وأساليب النشاط الإداري وعلاقة الإدارة بالأفراد والرقابة الإدارية والقضائية على أعمال الإدارة العامة. والقانون الإداري بهذا المفهوم معروف في الأنظمة القانونية (</a:t>
            </a:r>
            <a:r>
              <a:rPr lang="ar-IQ" dirty="0" err="1"/>
              <a:t>الإنكلوسكسونية</a:t>
            </a:r>
            <a:r>
              <a:rPr lang="ar-IQ" dirty="0"/>
              <a:t> واللاتينية ) كالولايات المتحدة الأمريكية وإنكلترا.</a:t>
            </a:r>
            <a:endParaRPr lang="en-US" dirty="0"/>
          </a:p>
          <a:p>
            <a:r>
              <a:rPr lang="ar-IQ" b="1" dirty="0"/>
              <a:t>2- المفهوم الضيق: </a:t>
            </a:r>
            <a:endParaRPr lang="en-US" dirty="0"/>
          </a:p>
          <a:p>
            <a:r>
              <a:rPr lang="ar-IQ" dirty="0"/>
              <a:t>   ويقتصر هذا المفهوم حدود القانون الإداري ليقف عند تلك القواعد القانونية التي تحكم النشاط الإداري والتي تختلف عن قواعد القانون الخاص التي تحكم نشاط الأفراد. بمعنى إن القانون الإداري هو قانون استثنائي يخرج على قواعد القانون الخاص. كما يشترط أن يتم تطبيقه في محاكم إدارية مستقلة عن المحاكم العادية... وهذا المفهوم مطبق في فرنسا والدول التي قلدتها في أنظمتها القانونية.</a:t>
            </a:r>
            <a:endParaRPr lang="en-US" dirty="0"/>
          </a:p>
          <a:p>
            <a:r>
              <a:rPr lang="ar-IQ" dirty="0"/>
              <a:t>       وبغض النظر عن التقسيمات السابقة يمكن </a:t>
            </a:r>
            <a:r>
              <a:rPr lang="ar-IQ" b="1" dirty="0"/>
              <a:t>تعريف القانون الإداري من انه ( مجموعة القواعد القانونية التي تحكم الإدارة العامة تنظيماً ونشاطاً وتمنحها من الامتيازات والسلطات </a:t>
            </a:r>
            <a:r>
              <a:rPr lang="ar-IQ" b="1" dirty="0" err="1"/>
              <a:t>مايمكنها</a:t>
            </a:r>
            <a:r>
              <a:rPr lang="ar-IQ" b="1" dirty="0"/>
              <a:t> </a:t>
            </a:r>
            <a:r>
              <a:rPr lang="ar-IQ" dirty="0"/>
              <a:t>من</a:t>
            </a:r>
            <a:r>
              <a:rPr lang="ar-IQ" b="1" dirty="0"/>
              <a:t> القيام بنشاطها الهادف إلى تحقيق النفع العام</a:t>
            </a:r>
            <a:r>
              <a:rPr lang="ar-IQ" b="1" dirty="0" smtClean="0"/>
              <a:t>).</a:t>
            </a:r>
            <a:endParaRPr lang="en-US" dirty="0"/>
          </a:p>
        </p:txBody>
      </p:sp>
    </p:spTree>
    <p:extLst>
      <p:ext uri="{BB962C8B-B14F-4D97-AF65-F5344CB8AC3E}">
        <p14:creationId xmlns:p14="http://schemas.microsoft.com/office/powerpoint/2010/main" val="983506105"/>
      </p:ext>
    </p:extLst>
  </p:cSld>
  <p:clrMapOvr>
    <a:masterClrMapping/>
  </p:clrMapOvr>
  <p:transition spd="slow">
    <p:pull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a:t>خصائص القانون الإداري:- </a:t>
            </a:r>
            <a:r>
              <a:rPr lang="en-US" dirty="0"/>
              <a:t/>
            </a:r>
            <a:br>
              <a:rPr lang="en-US" dirty="0"/>
            </a:br>
            <a:endParaRPr lang="ar-IQ" dirty="0"/>
          </a:p>
        </p:txBody>
      </p:sp>
      <p:sp>
        <p:nvSpPr>
          <p:cNvPr id="3" name="عنصر نائب للمحتوى 2"/>
          <p:cNvSpPr>
            <a:spLocks noGrp="1"/>
          </p:cNvSpPr>
          <p:nvPr>
            <p:ph sz="quarter" idx="1"/>
          </p:nvPr>
        </p:nvSpPr>
        <p:spPr/>
        <p:txBody>
          <a:bodyPr>
            <a:normAutofit fontScale="55000" lnSpcReduction="20000"/>
          </a:bodyPr>
          <a:lstStyle/>
          <a:p>
            <a:r>
              <a:rPr lang="ar-IQ" dirty="0"/>
              <a:t> </a:t>
            </a:r>
            <a:r>
              <a:rPr lang="ar-IQ" b="1" dirty="0"/>
              <a:t> </a:t>
            </a:r>
            <a:r>
              <a:rPr lang="ar-IQ" dirty="0"/>
              <a:t>يتميز القانون الإداري بجملة من الخصائص تميزه عن بقية فروع القانون الأخرى. ويمكن إجمالها بما يلي:- </a:t>
            </a:r>
            <a:endParaRPr lang="en-US" dirty="0"/>
          </a:p>
          <a:p>
            <a:r>
              <a:rPr lang="ar-IQ" b="1" dirty="0"/>
              <a:t>أولاً:- القانون الإداري حديث </a:t>
            </a:r>
            <a:r>
              <a:rPr lang="ar-IQ" b="1" dirty="0" err="1"/>
              <a:t>النشاة</a:t>
            </a:r>
            <a:r>
              <a:rPr lang="ar-IQ" dirty="0"/>
              <a:t>: </a:t>
            </a:r>
            <a:r>
              <a:rPr lang="ar-IQ" dirty="0" smtClean="0"/>
              <a:t>                                                                                                                        تظهر </a:t>
            </a:r>
            <a:r>
              <a:rPr lang="ar-IQ" dirty="0"/>
              <a:t>حداثة القانون الإداري إذا </a:t>
            </a:r>
            <a:r>
              <a:rPr lang="ar-IQ" dirty="0" err="1"/>
              <a:t>ماقارناه</a:t>
            </a:r>
            <a:r>
              <a:rPr lang="ar-IQ" dirty="0"/>
              <a:t> بفروع القانون الأخرى </a:t>
            </a:r>
            <a:r>
              <a:rPr lang="ar-IQ" dirty="0" err="1"/>
              <a:t>فمبادىء</a:t>
            </a:r>
            <a:r>
              <a:rPr lang="ar-IQ" dirty="0"/>
              <a:t> القانون الإداري ونظرياته ترتبط بنشوء القضاء الإداري وتطوره في فرنسا بعد قيام الثورة الفرنسية في عام 1789. واذا كانت نشأة القانون الإداري حديثة في موطنه الأول، فإن الدول التي اقتبست النظام الفرنسي بعد ذلك يعود تاريخ ميلاد القانون الإداري لديها إلى تواريخ حديثة جداً. وتتجلى الحداثة إذا ما قارناه بمعظم فروع القانون الأخرى. فالقانون المدني يعود في أغلب أصوله في فرنسا والدول الأوربية إلى القانون الروماني. </a:t>
            </a:r>
            <a:endParaRPr lang="en-US" dirty="0"/>
          </a:p>
          <a:p>
            <a:r>
              <a:rPr lang="ar-IQ" b="1" dirty="0"/>
              <a:t>ثانياً:- القانون الإداري قانون قضائي:</a:t>
            </a:r>
            <a:endParaRPr lang="en-US" dirty="0"/>
          </a:p>
          <a:p>
            <a:r>
              <a:rPr lang="ar-IQ" b="1" dirty="0"/>
              <a:t>      </a:t>
            </a:r>
            <a:r>
              <a:rPr lang="ar-IQ" dirty="0"/>
              <a:t> ويقصد بذلك إن القانون الإداري من تكوين القضاء، فمعظم نظريات </a:t>
            </a:r>
            <a:r>
              <a:rPr lang="ar-IQ" dirty="0" err="1"/>
              <a:t>ومبادىء</a:t>
            </a:r>
            <a:r>
              <a:rPr lang="ar-IQ" dirty="0"/>
              <a:t> هذا القانون الرئيسية لم ترد في صورة تشريعات برلمانية وإنما كشف عنها القضاء، ذلك لان القضاء الإداري رفض منذ البداية الالتزام بتطبيق القانون المدني على المنازعات الإدارية لعدم تلاؤمها مع طبيعة هذه المنازعات، ولم يجد أمامه في نفس الوقت التشريعات الإدارية اللازمة لحكم المنازعات المعروضة عليه، لذا كان عليه واجب الاجتهاد والاستنباط من أجل إيجاد القاعدة اللازمة للفصل في النزاع المعروض </a:t>
            </a:r>
            <a:r>
              <a:rPr lang="ar-IQ" dirty="0" err="1"/>
              <a:t>وإلاكان</a:t>
            </a:r>
            <a:r>
              <a:rPr lang="ar-IQ" dirty="0"/>
              <a:t> منكراً للعدالة. وشيئاً فشيئاً أستطاع القضاء الإداري أن يكون مجموعة من </a:t>
            </a:r>
            <a:r>
              <a:rPr lang="ar-IQ" dirty="0" err="1"/>
              <a:t>المبادىء</a:t>
            </a:r>
            <a:r>
              <a:rPr lang="ar-IQ" dirty="0"/>
              <a:t> القانونية التي كونت القضاء الإداري. ومن هنا كان للقضاء شأن خاص في مجال القانون الإداري، وكان دوره فيه أهم من دور المشرع الذي اقتصر في أغلب الأحيان على تسجيل </a:t>
            </a:r>
            <a:r>
              <a:rPr lang="ar-IQ" dirty="0" err="1"/>
              <a:t>مااستقرت</a:t>
            </a:r>
            <a:r>
              <a:rPr lang="ar-IQ" dirty="0"/>
              <a:t> عليه أحكام القضاء من </a:t>
            </a:r>
            <a:r>
              <a:rPr lang="ar-IQ" dirty="0" err="1"/>
              <a:t>مبادىء</a:t>
            </a:r>
            <a:r>
              <a:rPr lang="ar-IQ" dirty="0"/>
              <a:t>. </a:t>
            </a:r>
            <a:endParaRPr lang="en-US" dirty="0"/>
          </a:p>
          <a:p>
            <a:r>
              <a:rPr lang="ar-IQ" b="1" dirty="0"/>
              <a:t>ثالثاً:- القانون الإداري سريع التطور: </a:t>
            </a:r>
            <a:endParaRPr lang="en-US" dirty="0"/>
          </a:p>
          <a:p>
            <a:r>
              <a:rPr lang="ar-IQ" dirty="0"/>
              <a:t>       يتسم القانون الإداري بانه قانون يتطور بسرعة تفوق التطور الاعتيادي في القوانين الأخرى ولعل ذلك يرجع إلى طبيعة المواضيع التي يعالجها، فقواعد القانون الخاص تتميز بالثبات والاستقرار، وقد تمر فترة طويلة قبل أن ينالها التعديل أو التغيير، ويعود ذلك إلى أن العلاقات التي ينظمها القانون الخاص </a:t>
            </a:r>
            <a:r>
              <a:rPr lang="ar-IQ" dirty="0" err="1"/>
              <a:t>بفروعة</a:t>
            </a:r>
            <a:r>
              <a:rPr lang="ar-IQ" dirty="0"/>
              <a:t> المختلفة " قانون مدني، قانون تجاري، قانون مرافعات" تتعلق بقواعد عامة تتطلب قدراً من الاستقرار مع ترك الحرية للأفراد من تسيير الأمور الأخرى ذات الطابع المتغير في حدود القواعد العامة المنصوص عليها على عكس القانون الإداري الذي يعالج مواضيع ذات طبيعة خاصة لتعلقها بالمصلحة العامة وحسن تسيير وإدارة المرافق العامة وجانب من أحكامه غير مستمدة من نصوص تشريعية وإنما من أحكام القضاء وخاصة القضاء الإداري الذي يتميز بأنه قضاء يبتدع الحلول للمنازعات الإدارية ولا يتقيد بأحكام القانون الخاص إنما يسعى إلى تكوين </a:t>
            </a:r>
            <a:r>
              <a:rPr lang="ar-IQ" dirty="0" err="1"/>
              <a:t>مايتلائم</a:t>
            </a:r>
            <a:r>
              <a:rPr lang="ar-IQ" dirty="0"/>
              <a:t> مع ظروف كل منازعة على حده </a:t>
            </a:r>
            <a:r>
              <a:rPr lang="ar-IQ" dirty="0" err="1"/>
              <a:t>تماشياًمع</a:t>
            </a:r>
            <a:r>
              <a:rPr lang="ar-IQ" dirty="0"/>
              <a:t> سرعة تطور العمل الإداري ومقتضيات سير المرافق العامة.</a:t>
            </a:r>
            <a:endParaRPr lang="en-US" dirty="0"/>
          </a:p>
          <a:p>
            <a:r>
              <a:rPr lang="ar-IQ" dirty="0"/>
              <a:t>       ولعل من أسباب سرعة تطور القانون الإداري أنه يتأثر بالعوامل الاقتصادية والاجتماعية والسياسية في الدولة وهي عوامل متغيرة باستمرار وغير مستقرة نسبياً، فاتساع نشاط الدولة ونزعتها </a:t>
            </a:r>
            <a:r>
              <a:rPr lang="ar-IQ" dirty="0" err="1"/>
              <a:t>التدخلية</a:t>
            </a:r>
            <a:r>
              <a:rPr lang="ar-IQ" dirty="0"/>
              <a:t> وانتشار الحروب والازمات الاقتصادية وظهور المرافق العامة الاقتصادية، وما إلى ذلك من ظواهر اقتصادية وسياسية وإدارية، وضرورة استيعاب القانون الإداري لهذه المتغيرات ومواجهتها أدى بالضرورة إلى التطور المستمر في أحكامه .</a:t>
            </a:r>
          </a:p>
        </p:txBody>
      </p:sp>
    </p:spTree>
    <p:extLst>
      <p:ext uri="{BB962C8B-B14F-4D97-AF65-F5344CB8AC3E}">
        <p14:creationId xmlns:p14="http://schemas.microsoft.com/office/powerpoint/2010/main" val="984231953"/>
      </p:ext>
    </p:extLst>
  </p:cSld>
  <p:clrMapOvr>
    <a:masterClrMapping/>
  </p:clrMapOvr>
  <p:transition spd="slow">
    <p:pull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a:t>رابعاً:  القانون الإداري غير مقنن: </a:t>
            </a:r>
            <a:endParaRPr lang="ar-IQ" dirty="0"/>
          </a:p>
        </p:txBody>
      </p:sp>
      <p:sp>
        <p:nvSpPr>
          <p:cNvPr id="3" name="عنصر نائب للمحتوى 2"/>
          <p:cNvSpPr>
            <a:spLocks noGrp="1"/>
          </p:cNvSpPr>
          <p:nvPr>
            <p:ph sz="quarter" idx="1"/>
          </p:nvPr>
        </p:nvSpPr>
        <p:spPr/>
        <p:txBody>
          <a:bodyPr>
            <a:normAutofit fontScale="85000" lnSpcReduction="20000"/>
          </a:bodyPr>
          <a:lstStyle/>
          <a:p>
            <a:r>
              <a:rPr lang="ar-IQ" dirty="0"/>
              <a:t> يقصد بالتقنين أن يصدر المشرع مجموعة تشريعية تضم </a:t>
            </a:r>
            <a:r>
              <a:rPr lang="ar-IQ" dirty="0" err="1"/>
              <a:t>المبادىء</a:t>
            </a:r>
            <a:r>
              <a:rPr lang="ar-IQ" dirty="0"/>
              <a:t> والقواعد العامة والتفصيلية المتعلقة بفرع من فروع القانون كما هو الحال في مدونة القانون المدني أو مدونة قانون العقوبات.</a:t>
            </a:r>
            <a:endParaRPr lang="en-US" dirty="0"/>
          </a:p>
          <a:p>
            <a:r>
              <a:rPr lang="ar-IQ" dirty="0"/>
              <a:t>       إن القانون الإداري كان من صنع القضاء، أي أن القضاء طبق أحكام القانون الإداري قبل تشريعه وذلك من خلال وضع </a:t>
            </a:r>
            <a:r>
              <a:rPr lang="ar-IQ" dirty="0" err="1"/>
              <a:t>المبادىء</a:t>
            </a:r>
            <a:r>
              <a:rPr lang="ar-IQ" dirty="0"/>
              <a:t> الأساسية والنظريات العامة للقانون الإداري وتطبيقها على النزاعات قبل تشريعها ، عندما نقول القانون الإداري غير مقنن لا يعني </a:t>
            </a:r>
            <a:r>
              <a:rPr lang="ar-IQ" dirty="0" err="1"/>
              <a:t>أنعدام</a:t>
            </a:r>
            <a:r>
              <a:rPr lang="ar-IQ" dirty="0"/>
              <a:t> التقنين الجزئي لبعض موضاته، فهناك تشريعات في مواضيع مختلفة تخص الإدارة العامة وتدخل في نطاق القانون الإداري مثل ( قانون الخدمة المدنية رقم (24 ) لسنة 1960</a:t>
            </a:r>
            <a:r>
              <a:rPr lang="ar-IQ" b="1" dirty="0"/>
              <a:t>، </a:t>
            </a:r>
            <a:r>
              <a:rPr lang="ar-IQ" dirty="0"/>
              <a:t>قانون الاستملاك رقم (12) لسنة 1981، قانون انضباط الموظفين رقم (14) لسنة 1991، وكافة قوانين الوزارات .</a:t>
            </a:r>
            <a:endParaRPr lang="en-US" dirty="0"/>
          </a:p>
          <a:p>
            <a:r>
              <a:rPr lang="ar-IQ" dirty="0"/>
              <a:t>       ويرجع عدم تقنين القانون الإداري إلى أسباب متعددة منها، سرعة تطوره وتفرعه وسعة مجالاته مما يجعل من الصعوبة جمع أحكامه في مدونة واحدة خاصة وأن أحكامه في الغالب ذات طبيعة قضائية، ولا يخفى ما في أحكام القضاء الإداري من مرونة تتأثر بالواقع </a:t>
            </a:r>
            <a:r>
              <a:rPr lang="ar-IQ" dirty="0" err="1"/>
              <a:t>الأقتصادي</a:t>
            </a:r>
            <a:r>
              <a:rPr lang="ar-IQ" dirty="0"/>
              <a:t> والاجتماعي والسياسي السائد في المجتمع .</a:t>
            </a:r>
            <a:endParaRPr lang="en-US" dirty="0"/>
          </a:p>
          <a:p>
            <a:r>
              <a:rPr lang="ar-IQ" dirty="0"/>
              <a:t> </a:t>
            </a:r>
            <a:endParaRPr lang="en-US" dirty="0"/>
          </a:p>
          <a:p>
            <a:r>
              <a:rPr lang="ar-IQ" dirty="0"/>
              <a:t>\</a:t>
            </a:r>
            <a:endParaRPr lang="en-US" dirty="0"/>
          </a:p>
          <a:p>
            <a:r>
              <a:rPr lang="ar-IQ" dirty="0"/>
              <a:t> </a:t>
            </a:r>
          </a:p>
        </p:txBody>
      </p:sp>
    </p:spTree>
    <p:extLst>
      <p:ext uri="{BB962C8B-B14F-4D97-AF65-F5344CB8AC3E}">
        <p14:creationId xmlns:p14="http://schemas.microsoft.com/office/powerpoint/2010/main" val="2074030354"/>
      </p:ext>
    </p:extLst>
  </p:cSld>
  <p:clrMapOvr>
    <a:masterClrMapping/>
  </p:clrMapOvr>
  <p:transition spd="slow">
    <p:cover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a:t>مصادر القانون الإداري </a:t>
            </a:r>
            <a:r>
              <a:rPr lang="en-US" dirty="0"/>
              <a:t/>
            </a:r>
            <a:br>
              <a:rPr lang="en-US" dirty="0"/>
            </a:br>
            <a:endParaRPr lang="ar-IQ" dirty="0"/>
          </a:p>
        </p:txBody>
      </p:sp>
      <p:sp>
        <p:nvSpPr>
          <p:cNvPr id="3" name="عنصر نائب للمحتوى 2"/>
          <p:cNvSpPr>
            <a:spLocks noGrp="1"/>
          </p:cNvSpPr>
          <p:nvPr>
            <p:ph sz="quarter" idx="1"/>
          </p:nvPr>
        </p:nvSpPr>
        <p:spPr/>
        <p:txBody>
          <a:bodyPr>
            <a:normAutofit fontScale="40000" lnSpcReduction="20000"/>
          </a:bodyPr>
          <a:lstStyle/>
          <a:p>
            <a:r>
              <a:rPr lang="ar-IQ" dirty="0"/>
              <a:t> يقصد بكلمة ( المصادر ) في هذا الموضع، الوسائل أو الجهات التي تتكون من خلالها قواعد القانون وتمنحها قوة الإلزام. ويقال للمصدر في هذه الحالة بالمصدر الرسمي للقانون .. وهذه الوسائل هي واحدة في القوانين كافة ... وهي :</a:t>
            </a:r>
            <a:endParaRPr lang="en-US" dirty="0"/>
          </a:p>
          <a:p>
            <a:r>
              <a:rPr lang="ar-IQ" b="1" dirty="0"/>
              <a:t>أولاً:- التشريع	</a:t>
            </a:r>
            <a:endParaRPr lang="en-US" dirty="0"/>
          </a:p>
          <a:p>
            <a:r>
              <a:rPr lang="ar-IQ" b="1" dirty="0"/>
              <a:t>ثانياً:- العرف</a:t>
            </a:r>
            <a:endParaRPr lang="en-US" dirty="0"/>
          </a:p>
          <a:p>
            <a:r>
              <a:rPr lang="ar-IQ" b="1" dirty="0"/>
              <a:t>ثالثاً:- القضاء</a:t>
            </a:r>
            <a:endParaRPr lang="en-US" dirty="0"/>
          </a:p>
          <a:p>
            <a:r>
              <a:rPr lang="ar-IQ" b="1" dirty="0"/>
              <a:t>رابعاً:- الفقه</a:t>
            </a:r>
            <a:endParaRPr lang="en-US" dirty="0"/>
          </a:p>
          <a:p>
            <a:r>
              <a:rPr lang="ar-IQ" dirty="0"/>
              <a:t> </a:t>
            </a:r>
            <a:endParaRPr lang="en-US" dirty="0"/>
          </a:p>
          <a:p>
            <a:r>
              <a:rPr lang="ar-IQ" b="1" dirty="0"/>
              <a:t> أولاً:- التشريع ( النصوص القانونية )</a:t>
            </a:r>
            <a:endParaRPr lang="en-US" dirty="0"/>
          </a:p>
          <a:p>
            <a:r>
              <a:rPr lang="ar-IQ" b="1" dirty="0"/>
              <a:t>      </a:t>
            </a:r>
            <a:r>
              <a:rPr lang="ar-IQ" dirty="0"/>
              <a:t> التشريع هو القواعد الصادرة من السلطة المختصة، ويتميز التشريع بصفة عامة بالدقة والوضوح لأن قواعده تصدر مكتوبة مما يسهل الرجوع إليها للتحقق من وجودها القانوني والمعنى المقصود.</a:t>
            </a:r>
            <a:endParaRPr lang="en-US" dirty="0"/>
          </a:p>
          <a:p>
            <a:r>
              <a:rPr lang="ar-IQ" dirty="0"/>
              <a:t>       ولا يوجد للقانون الإداري تشريع يضم مختلف تشريعاته في وثيقة واحدة وإنما توجد تشريعات إدارية جزئية متفرقة بعضها صدر مستقلا وبعضها ورد داخل تشريعات فروع قوانين أخرى.</a:t>
            </a:r>
            <a:endParaRPr lang="en-US" dirty="0"/>
          </a:p>
          <a:p>
            <a:r>
              <a:rPr lang="ar-IQ" dirty="0"/>
              <a:t>       وبذلك يمكن تحديد مفهوم التشريع كمصدر من مصادر القانون الإداري ( بالقواعد القانونية الإدارية الصادرة من السلطة التشريعية. كقانون المحافظات وقانون الخدمة المدنية وبقية القوانين المذكورة سابقاً ) </a:t>
            </a:r>
            <a:endParaRPr lang="en-US" dirty="0"/>
          </a:p>
          <a:p>
            <a:r>
              <a:rPr lang="ar-IQ" dirty="0"/>
              <a:t>       ويأتي التشريع في المرتبة الأولى من مراتب مصادر القانون، بمعنى إذا تعارضت أحكام التشريع مع أحكام بقي مصادر القانون كالعرف والقضاء تتقدم أحكام التشريع في التطبيق .</a:t>
            </a:r>
            <a:endParaRPr lang="en-US" dirty="0"/>
          </a:p>
          <a:p>
            <a:r>
              <a:rPr lang="ar-IQ" dirty="0"/>
              <a:t> </a:t>
            </a:r>
            <a:endParaRPr lang="en-US" dirty="0"/>
          </a:p>
          <a:p>
            <a:r>
              <a:rPr lang="ar-IQ" b="1" dirty="0"/>
              <a:t>ثانياً: العرف:</a:t>
            </a:r>
            <a:endParaRPr lang="en-US" dirty="0"/>
          </a:p>
          <a:p>
            <a:r>
              <a:rPr lang="ar-IQ" b="1" dirty="0"/>
              <a:t>       </a:t>
            </a:r>
            <a:r>
              <a:rPr lang="ar-IQ" dirty="0"/>
              <a:t>العرف هو عادة درج الناس عليها في تنظيم علاقة من علاقاتهم حتى أحسو بإلزامها. والعرف الإداري ينشأ عن اضطراد سلوك الإدارة على نحو معين إزاء تنظيم علاقة من العلاقات الإدارية حتى يشعر أطرافها بإلزامها. ويعتبر العرف قليل الأهمية في مجال القانون الإداري لصعوبة إثباته وكثرة </a:t>
            </a:r>
            <a:r>
              <a:rPr lang="ar-IQ" dirty="0" err="1"/>
              <a:t>مايحيط</a:t>
            </a:r>
            <a:r>
              <a:rPr lang="ar-IQ" dirty="0"/>
              <a:t> به من غموض. </a:t>
            </a:r>
            <a:endParaRPr lang="en-US" dirty="0"/>
          </a:p>
          <a:p>
            <a:r>
              <a:rPr lang="ar-IQ" dirty="0"/>
              <a:t>       يتضح مما تقدم إن للعرف ركنان يجب توافرهما هما ( الركن المادي ) المتمثل في إدراج إحدى الجهات الإدارية في الدولة على إشباع أمر معين من أمور الإدارة بصفة مضطرة وثابتة. أما ( الركن المعنوي ) فهو الشعور أو اعتقاد الإدارة إن الفعل أو التصرف الذي جرت على انتهاجه، يمثل قاعدة واجبة الإتباع، بحيث إنها تتمتع مثل غيرها من القواعد القانونية بالصفة الإلزامية.</a:t>
            </a:r>
            <a:endParaRPr lang="en-US" dirty="0"/>
          </a:p>
          <a:p>
            <a:r>
              <a:rPr lang="ar-IQ" dirty="0"/>
              <a:t>       وبذلك يمكن تعريف العرف في المجال الإداري </a:t>
            </a:r>
            <a:r>
              <a:rPr lang="ar-IQ" b="1" dirty="0"/>
              <a:t>( العرف الإداري ) بأنه (هو مجموعة القواعد التي درجت الإدارة على إتباعها في </a:t>
            </a:r>
            <a:r>
              <a:rPr lang="ar-IQ" b="1" dirty="0" err="1"/>
              <a:t>مايتعلق</a:t>
            </a:r>
            <a:r>
              <a:rPr lang="ar-IQ" b="1" dirty="0"/>
              <a:t> بمجال معين من نشاطها بحيث تصبح هذه القواعد بمثابة القواعد القانونية المكتوبة من حيث إلزامها ووجوب الخضوع لها ). </a:t>
            </a:r>
            <a:endParaRPr lang="en-US" dirty="0"/>
          </a:p>
          <a:p>
            <a:r>
              <a:rPr lang="ar-IQ" b="1" dirty="0"/>
              <a:t>       </a:t>
            </a:r>
            <a:r>
              <a:rPr lang="ar-IQ" dirty="0"/>
              <a:t>والعرف يحتل المرتبة الثانية بعد التشريع من حيث تدرج مصادر القانون، ومع ذلك فإن دور العرف كمصدر رسمي للقانون الإداري أقل اهمية من المصادر الرسمية الأخرى لصعوبة الاستدلال على القاعدة العرفية من جهة، ولأن الإدارة في الغالب تلجأ إلى اللوائح كوسيلة لتنظيم نشاطها الإداري من جهة أخرى.</a:t>
            </a:r>
            <a:endParaRPr lang="en-US" dirty="0"/>
          </a:p>
          <a:p>
            <a:r>
              <a:rPr lang="ar-IQ" dirty="0"/>
              <a:t> </a:t>
            </a:r>
          </a:p>
        </p:txBody>
      </p:sp>
    </p:spTree>
    <p:extLst>
      <p:ext uri="{BB962C8B-B14F-4D97-AF65-F5344CB8AC3E}">
        <p14:creationId xmlns:p14="http://schemas.microsoft.com/office/powerpoint/2010/main" val="2216141516"/>
      </p:ext>
    </p:extLst>
  </p:cSld>
  <p:clrMapOvr>
    <a:masterClrMapping/>
  </p:clrMapOvr>
  <p:transition spd="slow">
    <p:cover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a:t>ثالثاً: القضاء ( أحكام القضاء ) </a:t>
            </a:r>
            <a:r>
              <a:rPr lang="en-US" dirty="0"/>
              <a:t/>
            </a:r>
            <a:br>
              <a:rPr lang="en-US" dirty="0"/>
            </a:br>
            <a:endParaRPr lang="ar-IQ" dirty="0"/>
          </a:p>
        </p:txBody>
      </p:sp>
      <p:sp>
        <p:nvSpPr>
          <p:cNvPr id="3" name="عنصر نائب للمحتوى 2"/>
          <p:cNvSpPr>
            <a:spLocks noGrp="1"/>
          </p:cNvSpPr>
          <p:nvPr>
            <p:ph sz="quarter" idx="1"/>
          </p:nvPr>
        </p:nvSpPr>
        <p:spPr/>
        <p:txBody>
          <a:bodyPr>
            <a:normAutofit fontScale="70000" lnSpcReduction="20000"/>
          </a:bodyPr>
          <a:lstStyle/>
          <a:p>
            <a:r>
              <a:rPr lang="ar-IQ" dirty="0"/>
              <a:t> يقصد بالقضاء مجموعة القواعد القانونية غير المقننة التي يستنبطها القاضي من ضمير الجماعة وروح التشريع </a:t>
            </a:r>
            <a:r>
              <a:rPr lang="ar-IQ" dirty="0" err="1"/>
              <a:t>ومبادىء</a:t>
            </a:r>
            <a:r>
              <a:rPr lang="ar-IQ" dirty="0"/>
              <a:t> العدالة عندما تنقصه القواعد التشريعية أو العرفية التي تحكم المنازعات المعروضة عليه. فالقاضي ملزم بالفصل في النزاعات المطروحة أمامه، فاذا لم يجد النص أو العرف الذي يطبقه كان عليه أن يستخلص القواعد التي استقرت في ضمير الجماعة ويحكم بها وإلا كان منكراً للعدالة. </a:t>
            </a:r>
            <a:endParaRPr lang="en-US" dirty="0"/>
          </a:p>
          <a:p>
            <a:r>
              <a:rPr lang="ar-IQ" dirty="0"/>
              <a:t>    وكما ذكرنا سابقاً كان للقضاء الإداري دور فعال في إنشاء معظم أحكام القانون الإداري عندما كان يجهد ويصدر أحكامه في حل النزاعات المعروضة عليه في ظل عدم وجود نصاً واجب التطبيق على الإدارة. </a:t>
            </a:r>
            <a:endParaRPr lang="en-US" dirty="0"/>
          </a:p>
          <a:p>
            <a:r>
              <a:rPr lang="ar-IQ" dirty="0"/>
              <a:t>       مما تقدم يتبين أن المقصود بالقضاء كمصدر من مصادر القانون الإداري بأنه ( مجموعة الأحكام القضائية الصادرة من القضاء الإداري والتي أرست العديد من نظريات القانون الإداري واكتسبت قوتها </a:t>
            </a:r>
            <a:r>
              <a:rPr lang="ar-IQ" dirty="0" err="1"/>
              <a:t>الألزامية</a:t>
            </a:r>
            <a:r>
              <a:rPr lang="ar-IQ" dirty="0"/>
              <a:t> من خلال تطبيقها من قبل المحاكم الإدارية ).</a:t>
            </a:r>
            <a:endParaRPr lang="en-US" dirty="0"/>
          </a:p>
          <a:p>
            <a:r>
              <a:rPr lang="ar-IQ" dirty="0"/>
              <a:t>       ويعتبر القضاء الإداري من المصادر غير الرسمية للقانون في فروعه المختلفة عدا القانون الإداري فإن القضاء يعد المصدر الأهم بعد التشريع الإداري.</a:t>
            </a:r>
            <a:endParaRPr lang="en-US" dirty="0"/>
          </a:p>
          <a:p>
            <a:r>
              <a:rPr lang="ar-IQ" dirty="0"/>
              <a:t> </a:t>
            </a:r>
            <a:endParaRPr lang="en-US" dirty="0"/>
          </a:p>
          <a:p>
            <a:r>
              <a:rPr lang="ar-IQ" b="1" dirty="0"/>
              <a:t>رابعاً: الفقه ( آراء الفقهاء ) : </a:t>
            </a:r>
            <a:endParaRPr lang="en-US" dirty="0"/>
          </a:p>
          <a:p>
            <a:r>
              <a:rPr lang="ar-IQ" b="1" dirty="0"/>
              <a:t>       </a:t>
            </a:r>
            <a:r>
              <a:rPr lang="ar-IQ" dirty="0"/>
              <a:t>يقصد بالفقه، القواعد التي يستنبطها الفقهاء بالدراسة والبحث. ولا يعتبر الفقه من المصادر الرسمية للقانون، فالفقيه مهما أوتي من علم فأنه لا يمكن أن ينشأ بآرائه واجتهاداته قاعدة قانونية. إلا أن دور الفقه في القانون الإداري يختلف جوهريا عن دوره في فروع القانون الأخرى نظرا لحداثة القانون الإداري وعدم تقنينه حتى الآن في مجموعة متكاملة، وعجز تشريعاته عن تغطية كافة موضوعاته، لذلك لعب الفقه دوراً كبيرا في مساعدة القاضي الإداري على استنباط القواعد المناسبة لحكم المنازعات الإدارية في المجالات الشاغرة من النصوص وبناء </a:t>
            </a:r>
            <a:r>
              <a:rPr lang="ar-IQ" dirty="0" err="1"/>
              <a:t>مبادىء</a:t>
            </a:r>
            <a:r>
              <a:rPr lang="ar-IQ" dirty="0"/>
              <a:t> ونظريات القانون الإداري المتعددة </a:t>
            </a:r>
          </a:p>
        </p:txBody>
      </p:sp>
    </p:spTree>
    <p:extLst>
      <p:ext uri="{BB962C8B-B14F-4D97-AF65-F5344CB8AC3E}">
        <p14:creationId xmlns:p14="http://schemas.microsoft.com/office/powerpoint/2010/main" val="98523790"/>
      </p:ext>
    </p:extLst>
  </p:cSld>
  <p:clrMapOvr>
    <a:masterClrMapping/>
  </p:clrMapOvr>
  <p:transition spd="slow">
    <p:cover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a:t>اساس ومضمون القانون الإداري</a:t>
            </a:r>
            <a:r>
              <a:rPr lang="en-US" dirty="0"/>
              <a:t/>
            </a:r>
            <a:br>
              <a:rPr lang="en-US" dirty="0"/>
            </a:br>
            <a:endParaRPr lang="ar-IQ" dirty="0"/>
          </a:p>
        </p:txBody>
      </p:sp>
      <p:sp>
        <p:nvSpPr>
          <p:cNvPr id="3" name="عنصر نائب للمحتوى 2"/>
          <p:cNvSpPr>
            <a:spLocks noGrp="1"/>
          </p:cNvSpPr>
          <p:nvPr>
            <p:ph sz="quarter" idx="1"/>
          </p:nvPr>
        </p:nvSpPr>
        <p:spPr/>
        <p:txBody>
          <a:bodyPr>
            <a:normAutofit fontScale="77500" lnSpcReduction="20000"/>
          </a:bodyPr>
          <a:lstStyle/>
          <a:p>
            <a:r>
              <a:rPr lang="ar-IQ" dirty="0"/>
              <a:t> سعى الفقه والقضاء نحو إيجاد أساس أو فكرة عامة تصلح أن تكون دعامة تقوم عليها مبادئ ونظريات القانون الإداري وتحديد المعيار المميز لموضوعاته عن موضوعات القوانين الأخرى .</a:t>
            </a:r>
            <a:endParaRPr lang="en-US" dirty="0"/>
          </a:p>
          <a:p>
            <a:r>
              <a:rPr lang="ar-IQ" dirty="0"/>
              <a:t>       وإذا كان القانون الإداري في معناه التقليدي قد نشأ في ظل النظام القضائي المزدوج فإن البحث عن أساس القانون الإداري يساهم بالإضافة إلى بيان الأساس النظري والفني لأحكام ومبادئ القانون الإداري ، إلى وضع الأسس الكفيلة بتعيين الاختصاص بين القضاء الإداري والقضاء المدني خاصة وقد فشل المشرع في تحديد معاني أو موضوع المنازعة الإدارية وإعداد قائمة باختصاص القضاء الإداري . لعدم تمكنه من التنبؤ مسبقاً . بمختلف المنازعات ذات الطبيعة الإدارية ، كما أن القضاء الإداري لم يعد جهة قضاء </a:t>
            </a:r>
            <a:r>
              <a:rPr lang="ar-IQ" dirty="0" err="1"/>
              <a:t>استتثنائي</a:t>
            </a:r>
            <a:r>
              <a:rPr lang="ar-IQ" dirty="0"/>
              <a:t> كما نشأ ابتداء إنما أصبح نظام قضائي موازي لنظام القضاء المدني وله اهميته وأصالته .</a:t>
            </a:r>
            <a:endParaRPr lang="en-US" dirty="0"/>
          </a:p>
          <a:p>
            <a:r>
              <a:rPr lang="ar-IQ" b="1" dirty="0"/>
              <a:t>        يقصد بأساس القانون الإداري، " المعيار الذي يرجع إليه لتحديد نطاق القانون الإداري أو جانب من نشاط الإدارة الذي يحكمه هذا القانون، وبناءً يتحدد اختصاص القانون الإداري الذي لا يختص </a:t>
            </a:r>
            <a:r>
              <a:rPr lang="ar-IQ" b="1" dirty="0" err="1"/>
              <a:t>باالنظر</a:t>
            </a:r>
            <a:r>
              <a:rPr lang="ar-IQ" b="1" dirty="0"/>
              <a:t> في كافة المنازعات التي تكون الإدارة طرفاً فيها وإنما يشاركه القضاء العادي في جانب منها لأن الإدارة لا تخضع في كافة نواحي نشاطها لأحكام القانون الإداري وإنما تخضع  في جانب من نشاطها لأحكام القانون الخاص " .</a:t>
            </a:r>
            <a:endParaRPr lang="en-US" dirty="0"/>
          </a:p>
          <a:p>
            <a:r>
              <a:rPr lang="ar-IQ" dirty="0"/>
              <a:t>       وعلى الرغم من تعدد المعايير التي قيل بها لتحديد المجال أو النطاق الذي يعمل فيه القانون الإداري وبالتالي القضاء الإداري . أن هذه المعايير لم تعش طويلاً إنما راح بعضها يغلب البعض تباعاً واندماج بعضها بالبعض الآخر لسد ما انكشف فيها من نقص أو قصور وسيتم التطرق لأهم هذه المعايير هي :</a:t>
            </a:r>
          </a:p>
        </p:txBody>
      </p:sp>
    </p:spTree>
    <p:extLst>
      <p:ext uri="{BB962C8B-B14F-4D97-AF65-F5344CB8AC3E}">
        <p14:creationId xmlns:p14="http://schemas.microsoft.com/office/powerpoint/2010/main" val="409468565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t>أولا : معيار أعمال السلطة العامة وأعمال الإدارة: 	</a:t>
            </a:r>
            <a:r>
              <a:rPr lang="en-US" dirty="0"/>
              <a:t/>
            </a:r>
            <a:br>
              <a:rPr lang="en-US" dirty="0"/>
            </a:br>
            <a:endParaRPr lang="ar-IQ" dirty="0"/>
          </a:p>
        </p:txBody>
      </p:sp>
      <p:sp>
        <p:nvSpPr>
          <p:cNvPr id="3" name="عنصر نائب للمحتوى 2"/>
          <p:cNvSpPr>
            <a:spLocks noGrp="1"/>
          </p:cNvSpPr>
          <p:nvPr>
            <p:ph sz="quarter" idx="1"/>
          </p:nvPr>
        </p:nvSpPr>
        <p:spPr/>
        <p:txBody>
          <a:bodyPr>
            <a:normAutofit fontScale="47500" lnSpcReduction="20000"/>
          </a:bodyPr>
          <a:lstStyle/>
          <a:p>
            <a:r>
              <a:rPr lang="ar-IQ" dirty="0"/>
              <a:t> ومقتضى هذا المعيار أن الإدارة هي تقوم </a:t>
            </a:r>
            <a:r>
              <a:rPr lang="ar-IQ" dirty="0" err="1"/>
              <a:t>بممارسسة</a:t>
            </a:r>
            <a:r>
              <a:rPr lang="ar-IQ" dirty="0"/>
              <a:t> نشاطها قد تستخدم مظاهر ووسائل السلطة العامة، وتتمثل هذه المظاهر بقدرتها على الأمر والنهي وإلزام الأفراد بأوامرها ونواهيها ... علية فأن الأنشطة والأعمال يعود أمر تنظيمها إلى القانون الإداري وبالتالي تخضع المنازعات بشأنها للقضاء الإداري .</a:t>
            </a:r>
            <a:endParaRPr lang="en-US" dirty="0"/>
          </a:p>
          <a:p>
            <a:r>
              <a:rPr lang="ar-IQ" dirty="0"/>
              <a:t>       أما أعمال الإدارة العادية أو أعمال الإدارة المالية التي تصدر عن الدولة أو الهيئات الإدارية لا باعتبارها سلطة أمرة إنما تتصرف من خلالها تصرف الأفراد العاديين وتتعامل معهم على قدم المساواة ، فهذه الأعمال تخضع لقواعد القانون الخاص، كما إن جميع المنازعات التي تقوم حولها تخضع للمحاكم العادية لا للقضاء الإداري، لأنها لا تتصف بطابع  السلطة . </a:t>
            </a:r>
            <a:endParaRPr lang="en-US" dirty="0"/>
          </a:p>
          <a:p>
            <a:r>
              <a:rPr lang="ar-IQ" dirty="0"/>
              <a:t>       وقد سادت هذه النظرية حتى نهاية القرن التاسع عشر وكان من أنصارها الفقيه ( </a:t>
            </a:r>
            <a:r>
              <a:rPr lang="ar-IQ" dirty="0" err="1"/>
              <a:t>لافيرير</a:t>
            </a:r>
            <a:r>
              <a:rPr lang="ar-IQ" dirty="0"/>
              <a:t>)    و(</a:t>
            </a:r>
            <a:r>
              <a:rPr lang="ar-IQ" dirty="0" err="1"/>
              <a:t>بارتلمي</a:t>
            </a:r>
            <a:r>
              <a:rPr lang="ar-IQ" dirty="0"/>
              <a:t>) واعتمد القضاء الفرنسي عليها فترة من الزمن أساسا وحيداً للقضاء الإداري . </a:t>
            </a:r>
            <a:endParaRPr lang="en-US" dirty="0"/>
          </a:p>
          <a:p>
            <a:r>
              <a:rPr lang="ar-IQ" dirty="0"/>
              <a:t>       إلا أن القضاء الإداري لم يلبث أن هجر هذا المعيار بفعل الانتقادات الموجه إليه ، وكان النقد الأساسي يتمثل في أنه ضيق إلى حد كبير من نطاق القانون الإداري ومن اختصاصات القضاء الإداري ، فطبقاً لهذه النظرية تقتصر أعمال السلطة على القرارات الإدارية والأوامر التي تصدرها سلطات  الضبط الإداري لحفظ النظام العام، وتستبعد من نطاق تطبيقها جميع الأعمال الأخرى من قبيل العقود الإدارية وأعمال الإدارة المادية . </a:t>
            </a:r>
            <a:endParaRPr lang="en-US" dirty="0"/>
          </a:p>
          <a:p>
            <a:r>
              <a:rPr lang="ar-IQ" dirty="0"/>
              <a:t>        كما أن هذا المعيار بالرغم من بساطته ووضوحه صعب التطبيق في الواقع أو ليس من السهل التمييز بين أعمال السلطة وتصرفات الإدارة العادية نظراً لطبيعته وتداخل النشاط الإداري .</a:t>
            </a:r>
            <a:endParaRPr lang="en-US" dirty="0"/>
          </a:p>
          <a:p>
            <a:r>
              <a:rPr lang="ar-IQ" b="1" dirty="0"/>
              <a:t> ثانياً : معيار المرفق العام : 	</a:t>
            </a:r>
            <a:endParaRPr lang="en-US" dirty="0"/>
          </a:p>
          <a:p>
            <a:r>
              <a:rPr lang="ar-IQ" b="1" dirty="0"/>
              <a:t>  </a:t>
            </a:r>
            <a:r>
              <a:rPr lang="ar-IQ" dirty="0"/>
              <a:t>      ظهر هذا المعيار وتبلور </a:t>
            </a:r>
            <a:r>
              <a:rPr lang="ar-IQ" dirty="0" err="1"/>
              <a:t>ابتداً</a:t>
            </a:r>
            <a:r>
              <a:rPr lang="ar-IQ" dirty="0"/>
              <a:t> من الربع الأخير من القرن التاسع عشر ، وأصبح الفكرة الأساسية التي اعتمدت عليها أحكام مجلس الدولة الفرسي ومحكمة التنازع كأساس للقانون الإداري ومعيار لا </a:t>
            </a:r>
            <a:r>
              <a:rPr lang="ar-IQ" dirty="0" err="1"/>
              <a:t>ختصاص</a:t>
            </a:r>
            <a:r>
              <a:rPr lang="ar-IQ" dirty="0"/>
              <a:t> القضاء الإداري،  وكان حكم ( </a:t>
            </a:r>
            <a:r>
              <a:rPr lang="ar-IQ" dirty="0" err="1"/>
              <a:t>روتشليد</a:t>
            </a:r>
            <a:r>
              <a:rPr lang="ar-IQ" dirty="0"/>
              <a:t> ) الصادر عام 1855  و </a:t>
            </a:r>
            <a:r>
              <a:rPr lang="ar-IQ" dirty="0" err="1"/>
              <a:t>ديكستر</a:t>
            </a:r>
            <a:r>
              <a:rPr lang="ar-IQ" dirty="0"/>
              <a:t> عام 1861  من </a:t>
            </a:r>
            <a:r>
              <a:rPr lang="ar-IQ" dirty="0" err="1"/>
              <a:t>الأحكم</a:t>
            </a:r>
            <a:r>
              <a:rPr lang="ar-IQ" dirty="0"/>
              <a:t> الأولى في تقرير هذه الفكرة .</a:t>
            </a:r>
            <a:endParaRPr lang="en-US" dirty="0"/>
          </a:p>
          <a:p>
            <a:r>
              <a:rPr lang="ar-IQ" b="1" dirty="0"/>
              <a:t>       والمقصود بالمرفق العام هو النشاط الذي تتولاه الدولة أو الأشخاص العامة الأخرى مباشرةً أو تعهد به الى الأخرين كالأفراد </a:t>
            </a:r>
            <a:r>
              <a:rPr lang="ar-IQ" b="1" dirty="0" err="1"/>
              <a:t>أوالأشخاص</a:t>
            </a:r>
            <a:r>
              <a:rPr lang="ar-IQ" b="1" dirty="0"/>
              <a:t> المعنوية الخاصة، تحت إشرافها ومراقبتها وتوجيهها وذلك لإشباع حاجات ذات نفع عام تحقيقاً للصالح العام.</a:t>
            </a:r>
            <a:endParaRPr lang="en-US" dirty="0"/>
          </a:p>
          <a:p>
            <a:r>
              <a:rPr lang="ar-IQ" dirty="0"/>
              <a:t>       ومن ذلك </a:t>
            </a:r>
            <a:r>
              <a:rPr lang="ar-IQ" dirty="0" err="1"/>
              <a:t>يتضحح</a:t>
            </a:r>
            <a:r>
              <a:rPr lang="ar-IQ" dirty="0"/>
              <a:t> إن المشاريع الفردية لا تعتبر مرافق عامة وإن كانت تخدم الصالح العام أو تشبع حاجات عامة. كما إن المشروعات الحكومية التي تستهدف من ورائها أغراضاً مالية بحتة كاستغلالها لأموالها الخاصة لا تعتبر مرافق عامة .</a:t>
            </a:r>
            <a:endParaRPr lang="en-US" dirty="0"/>
          </a:p>
          <a:p>
            <a:r>
              <a:rPr lang="ar-IQ" dirty="0"/>
              <a:t>       وهكذا أرتبط مفهوم القانون الإداري بفكرة المرفق العام بحيث أنه كلما كان هدف الإدارة متمثلاً في إدارة وتسيير مرفق عام تحقيقا للصالح العام، كلما كان من الواجب تطبيق قواعد القانون الإداري وبالتالي انعقاد الاختصاص للقضاء الإداري بنظر المنازعات المتعلقة بنشاط هذا المرفق لدرجة إن البعض ذهب إلى القول بأن القانون الإداري هو قانون المرافق العامة، أي أن قيام الإدارة بتقديم الخدمات لجمهور المواطنين من خلال المرافق العامة هو الذي يبرر وجود القانون الإداري لأن قواعده ضرورية لكي تتمكن الإدارة من تسيير المرافق العامة بشكل مستمر ومنتظم . </a:t>
            </a:r>
            <a:endParaRPr lang="en-US" dirty="0"/>
          </a:p>
          <a:p>
            <a:r>
              <a:rPr lang="ar-IQ" dirty="0"/>
              <a:t>       إلا أن هذا المعيار بدأ يواجه المشاكل عندما اتسعت نشاطات الدولة وتدخلت من خلال مرافقها العامة إلى مجالات كانت متروكة أصلاً لنشاط الأفراد وهي المجالات الصناعية والتجارية والتي تتطلب بطبيعتها استخدام أساليب القانون الخاص في إدارتها، الأمر الذي أدى إلى ابتعادها في هذا الخصوص من استخدام أساليب القانون العام، وبالتالي الحد من تطبيق قواعد القانون الإداري والتجائها إلى وسائل القانون الخاص والخضوع للقضاء العادي. كل ذلك أدى إلى تداخل نطاق تطبيق القانون الإداري ونطاق تطبيق القانون الخاص على المرافق العامة، كما تداخل اختصاص القضاء الإداري واختصاص القضاء العادي على النشاط الإداري.</a:t>
            </a:r>
          </a:p>
        </p:txBody>
      </p:sp>
    </p:spTree>
    <p:extLst>
      <p:ext uri="{BB962C8B-B14F-4D97-AF65-F5344CB8AC3E}">
        <p14:creationId xmlns:p14="http://schemas.microsoft.com/office/powerpoint/2010/main" val="336535239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a:t>ثالثاً : معيار </a:t>
            </a:r>
            <a:r>
              <a:rPr lang="ar-IQ" b="1" dirty="0" err="1"/>
              <a:t>معيار</a:t>
            </a:r>
            <a:r>
              <a:rPr lang="ar-IQ" b="1" dirty="0"/>
              <a:t> السلطة العامة </a:t>
            </a:r>
            <a:r>
              <a:rPr lang="ar-IQ" b="1" dirty="0" err="1"/>
              <a:t>وإمتيازاتها</a:t>
            </a:r>
            <a:r>
              <a:rPr lang="ar-IQ" b="1" dirty="0"/>
              <a:t> :</a:t>
            </a:r>
            <a:endParaRPr lang="en-US" dirty="0"/>
          </a:p>
        </p:txBody>
      </p:sp>
      <p:sp>
        <p:nvSpPr>
          <p:cNvPr id="3" name="عنصر نائب للمحتوى 2"/>
          <p:cNvSpPr>
            <a:spLocks noGrp="1"/>
          </p:cNvSpPr>
          <p:nvPr>
            <p:ph sz="quarter" idx="1"/>
          </p:nvPr>
        </p:nvSpPr>
        <p:spPr/>
        <p:txBody>
          <a:bodyPr>
            <a:normAutofit fontScale="85000" lnSpcReduction="10000"/>
          </a:bodyPr>
          <a:lstStyle/>
          <a:p>
            <a:r>
              <a:rPr lang="ar-IQ" dirty="0"/>
              <a:t> إزاء </a:t>
            </a:r>
            <a:r>
              <a:rPr lang="ar-IQ" dirty="0" err="1"/>
              <a:t>الإنتقادات</a:t>
            </a:r>
            <a:r>
              <a:rPr lang="ar-IQ" dirty="0"/>
              <a:t> الموجة إلى معيار المرفق العام ، طرح جانب الفقه معياراً آخر بديل عنه هو معيار السلطة العامة، ومقتضاه إن فكرة السلطة ، هي الأقدر في تحديد نطاق تطبيق القانون الإداري ونطاق اختصاص القضاء الإداري ، إن العنصر المهم في نظام القانون الإداري المميز له عن القانون الخاص لا يتعلق بالأهداف أو الغايات التي تسعى الإدارة إلى تحقيقها المتمثلة بالمنفعة العامة كما ذهبت نظرية أو معيار المرفق العام، وإنما يقوم على أساس الوسائل التي تستعملها الإدارة في سبيل تحقيق تلك الأهداف، فإذا كانت هذه الوسائل تتميز بسلطات </a:t>
            </a:r>
            <a:r>
              <a:rPr lang="ar-IQ" dirty="0" err="1"/>
              <a:t>وإمتيازات</a:t>
            </a:r>
            <a:r>
              <a:rPr lang="ar-IQ" dirty="0"/>
              <a:t> استثنائية لا نظير لها في علاقات الأفراد، كنا أمام نشاط يحكمه القانون الإداري ويختص بالمنازعات الناشئة عنه القضاء الإداري.</a:t>
            </a:r>
            <a:endParaRPr lang="en-US" dirty="0"/>
          </a:p>
          <a:p>
            <a:r>
              <a:rPr lang="ar-IQ" dirty="0"/>
              <a:t>        وقد أسس هذا المعيار العميد ( موريس </a:t>
            </a:r>
            <a:r>
              <a:rPr lang="ar-IQ" dirty="0" err="1"/>
              <a:t>هوريو</a:t>
            </a:r>
            <a:r>
              <a:rPr lang="ar-IQ" dirty="0"/>
              <a:t> ) الذي أنشاء مدرسة مناهضة لمدرسة المرفق العام أطلق عليها " مدرسة السلطة العامة " ومبادئ هذه النظرية متميزة عن نظرية السلطة العامة التقليدية والتي تفرق بين أعمال السلطة وأعمال الإدارة العادية. </a:t>
            </a:r>
            <a:endParaRPr lang="en-US" dirty="0"/>
          </a:p>
          <a:p>
            <a:r>
              <a:rPr lang="ar-IQ" dirty="0"/>
              <a:t>       فنظرية السلطة العامة كما ذهب </a:t>
            </a:r>
            <a:r>
              <a:rPr lang="ar-IQ" dirty="0" err="1"/>
              <a:t>هوريو</a:t>
            </a:r>
            <a:r>
              <a:rPr lang="ar-IQ" dirty="0"/>
              <a:t> لا تتعلق بالأوامر والنواهي إنما تشمل كل نشاط إداري </a:t>
            </a:r>
            <a:r>
              <a:rPr lang="ar-IQ" dirty="0" err="1"/>
              <a:t>تمارسة</a:t>
            </a:r>
            <a:r>
              <a:rPr lang="ar-IQ" dirty="0"/>
              <a:t> الإدارة مع استعمالها لوسائل القانون العام غير المألوفة في القانون الخاص. إلا إن " </a:t>
            </a:r>
            <a:r>
              <a:rPr lang="ar-IQ" dirty="0" err="1"/>
              <a:t>هوريو</a:t>
            </a:r>
            <a:r>
              <a:rPr lang="ar-IQ" dirty="0"/>
              <a:t> " لم ينكر فكرة المرفق العام ، إنما جعلها ثانوية بالمقارنة مع دور السلطة العامة كأساس للقانون الإداري ومعيار لتحديد اختصاص القضاء الإداري ، فهو غلب عنصر الوسائل التي تستخدمها الإدارة على عنصر الغاية أو الهدف .</a:t>
            </a:r>
          </a:p>
        </p:txBody>
      </p:sp>
    </p:spTree>
    <p:extLst>
      <p:ext uri="{BB962C8B-B14F-4D97-AF65-F5344CB8AC3E}">
        <p14:creationId xmlns:p14="http://schemas.microsoft.com/office/powerpoint/2010/main" val="2626910980"/>
      </p:ext>
    </p:extLst>
  </p:cSld>
  <p:clrMapOvr>
    <a:masterClrMapping/>
  </p:clrMapOvr>
  <p:transition spd="slow">
    <p:pull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a:t>رابعاً : معيار المنفعة العامة : </a:t>
            </a:r>
            <a:r>
              <a:rPr lang="en-US" dirty="0"/>
              <a:t/>
            </a:r>
            <a:br>
              <a:rPr lang="en-US" dirty="0"/>
            </a:br>
            <a:endParaRPr lang="ar-IQ" dirty="0"/>
          </a:p>
        </p:txBody>
      </p:sp>
      <p:sp>
        <p:nvSpPr>
          <p:cNvPr id="3" name="عنصر نائب للمحتوى 2"/>
          <p:cNvSpPr>
            <a:spLocks noGrp="1"/>
          </p:cNvSpPr>
          <p:nvPr>
            <p:ph sz="quarter" idx="1"/>
          </p:nvPr>
        </p:nvSpPr>
        <p:spPr/>
        <p:txBody>
          <a:bodyPr>
            <a:normAutofit fontScale="55000" lnSpcReduction="20000"/>
          </a:bodyPr>
          <a:lstStyle/>
          <a:p>
            <a:r>
              <a:rPr lang="ar-IQ" dirty="0"/>
              <a:t>إزاء </a:t>
            </a:r>
            <a:r>
              <a:rPr lang="ar-IQ" dirty="0" err="1"/>
              <a:t>الإنتقادات</a:t>
            </a:r>
            <a:r>
              <a:rPr lang="ar-IQ" dirty="0"/>
              <a:t> الموجة إلى معيار المرفق العام ، طرح جانب الفقه معياراً آخر بديل عنه هو معيار السلطة العامة، ومقتضاه إن فكرة السلطة ، هي الأقدر في تحديد نطاق تطبيق القانون الإداري ونطاق اختصاص القضاء الإداري ، إن العنصر المهم في نظام القانون الإداري المميز له عن القانون الخاص لا يتعلق بالأهداف أو الغايات التي تسعى الإدارة إلى تحقيقها المتمثلة بالمنفعة العامة كما ذهبت نظرية أو معيار المرفق العام، وإنما يقوم على أساس الوسائل التي تستعملها الإدارة في سبيل تحقيق تلك الأهداف، فإذا كانت هذه الوسائل تتميز بسلطات </a:t>
            </a:r>
            <a:r>
              <a:rPr lang="ar-IQ" dirty="0" err="1"/>
              <a:t>وإمتيازات</a:t>
            </a:r>
            <a:r>
              <a:rPr lang="ar-IQ" dirty="0"/>
              <a:t> استثنائية لا نظير لها في علاقات الأفراد، كنا أمام نشاط يحكمه القانون الإداري ويختص بالمنازعات الناشئة عنه القضاء الإداري.</a:t>
            </a:r>
            <a:endParaRPr lang="en-US" dirty="0"/>
          </a:p>
          <a:p>
            <a:r>
              <a:rPr lang="ar-IQ" dirty="0"/>
              <a:t>        وقد أسس هذا المعيار العميد ( موريس </a:t>
            </a:r>
            <a:r>
              <a:rPr lang="ar-IQ" dirty="0" err="1"/>
              <a:t>هوريو</a:t>
            </a:r>
            <a:r>
              <a:rPr lang="ar-IQ" dirty="0"/>
              <a:t> ) الذي أنشاء مدرسة مناهضة لمدرسة المرفق العام أطلق عليها " مدرسة السلطة العامة " ومبادئ هذه النظرية متميزة عن نظرية السلطة العامة التقليدية والتي تفرق بين أعمال السلطة وأعمال الإدارة العادية. </a:t>
            </a:r>
            <a:endParaRPr lang="en-US" dirty="0"/>
          </a:p>
          <a:p>
            <a:r>
              <a:rPr lang="ar-IQ" dirty="0"/>
              <a:t>       فنظرية السلطة العامة كما ذهب </a:t>
            </a:r>
            <a:r>
              <a:rPr lang="ar-IQ" dirty="0" err="1"/>
              <a:t>هوريو</a:t>
            </a:r>
            <a:r>
              <a:rPr lang="ar-IQ" dirty="0"/>
              <a:t> لا تتعلق بالأوامر والنواهي إنما تشمل كل نشاط إداري </a:t>
            </a:r>
            <a:r>
              <a:rPr lang="ar-IQ" dirty="0" err="1"/>
              <a:t>تمارسة</a:t>
            </a:r>
            <a:r>
              <a:rPr lang="ar-IQ" dirty="0"/>
              <a:t> الإدارة مع استعمالها لوسائل القانون العام غير المألوفة في القانون الخاص. إلا إن " </a:t>
            </a:r>
            <a:r>
              <a:rPr lang="ar-IQ" dirty="0" err="1"/>
              <a:t>هوريو</a:t>
            </a:r>
            <a:r>
              <a:rPr lang="ar-IQ" dirty="0"/>
              <a:t> " لم ينكر فكرة المرفق العام ، إنما جعلها ثانوية بالمقارنة مع دور السلطة العامة كأساس للقانون الإداري ومعيار لتحديد اختصاص القضاء الإداري ، فهو غلب عنصر الوسائل التي تستخدمها الإدارة على عنصر الغاية أو الهدف .</a:t>
            </a:r>
            <a:endParaRPr lang="en-US" dirty="0"/>
          </a:p>
          <a:p>
            <a:r>
              <a:rPr lang="ar-IQ" b="1" dirty="0"/>
              <a:t>رابعاً : معيار المنفعة العامة : 	</a:t>
            </a:r>
            <a:endParaRPr lang="en-US" dirty="0"/>
          </a:p>
          <a:p>
            <a:r>
              <a:rPr lang="ar-IQ" dirty="0"/>
              <a:t>       نادى بهذه الفكرة الأستاذ ( مارسيل فالين) الذي كان من أشد المدافعين عن معيار المرفق العام ثم تخلى عنه تحت تأثير الأزمة التي مر بها هذا المعيار ، واقترح محله فكرة المنفعة العامة . </a:t>
            </a:r>
            <a:endParaRPr lang="en-US" dirty="0"/>
          </a:p>
          <a:p>
            <a:r>
              <a:rPr lang="ar-IQ" b="1" dirty="0"/>
              <a:t>       وتقوم هذه الفكرة على إن أساس القانون الإداري ومعيار اختصاص القضاء الإداري إنما يقوم على تحقيق المنفعة العامة والمصلحة العامة ، فالنشاط الإداري يستهدف تحقيق النفع العام وهو ما يميزه عن النشاط الخاص.</a:t>
            </a:r>
            <a:endParaRPr lang="en-US" dirty="0"/>
          </a:p>
          <a:p>
            <a:r>
              <a:rPr lang="ar-IQ" dirty="0"/>
              <a:t>       وفكرة المنفعة العامة أكثر اتساعاً من فكرة المرفق العام إلا أنها لم تسلم من النقد الشديد من حيث كل عمل الدولة إنما يتعلق بتحقيق المنفعة العامة أو المصلحة العامة .</a:t>
            </a:r>
            <a:endParaRPr lang="en-US" dirty="0"/>
          </a:p>
          <a:p>
            <a:r>
              <a:rPr lang="ar-IQ" dirty="0"/>
              <a:t>       كما إن تحقيق النفع العام ليس حكراً على الدولة وأجهزتها الإدارية، وإنما قد يساهم الأفراد في تحقيقها وذلك من خلال المؤسسات والمشروعات الخاصة ذات النفع العام وهي مشاريع تخضع لأحكام القانون الخاص ويختص القضاء العادي بالمنازعات الناشئة عنها .</a:t>
            </a:r>
            <a:endParaRPr lang="en-US" dirty="0"/>
          </a:p>
          <a:p>
            <a:r>
              <a:rPr lang="ar-IQ" dirty="0"/>
              <a:t>      لذلك لم تغش هذه الفكرة طويلاً ولم تصلح أساساً للقانون الإداري ومعياراً لتحديد اختصاص القضاء الإداري لسعتها وعدم تحديدها وسرعان ما تخلى عنها( فالين) نفسه واتجه نحو معيار آخر.</a:t>
            </a:r>
            <a:endParaRPr lang="en-US" dirty="0"/>
          </a:p>
          <a:p>
            <a:endParaRPr lang="ar-IQ" dirty="0"/>
          </a:p>
        </p:txBody>
      </p:sp>
    </p:spTree>
    <p:extLst>
      <p:ext uri="{BB962C8B-B14F-4D97-AF65-F5344CB8AC3E}">
        <p14:creationId xmlns:p14="http://schemas.microsoft.com/office/powerpoint/2010/main" val="3666995226"/>
      </p:ext>
    </p:extLst>
  </p:cSld>
  <p:clrMapOvr>
    <a:masterClrMapping/>
  </p:clrMapOvr>
  <p:transition spd="slow">
    <p:pull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55576" y="548680"/>
            <a:ext cx="7772400" cy="1470025"/>
          </a:xfrm>
        </p:spPr>
        <p:txBody>
          <a:bodyPr>
            <a:noAutofit/>
          </a:bodyPr>
          <a:lstStyle/>
          <a:p>
            <a:pPr algn="r"/>
            <a:r>
              <a:rPr lang="ar-SA" sz="2000" dirty="0"/>
              <a:t>جمهورية العراق</a:t>
            </a:r>
            <a:r>
              <a:rPr lang="en-US" sz="2000" dirty="0"/>
              <a:t>                                                                                   </a:t>
            </a:r>
            <a:br>
              <a:rPr lang="en-US" sz="2000" dirty="0"/>
            </a:br>
            <a:r>
              <a:rPr lang="en-US" sz="2000" dirty="0"/>
              <a:t>   </a:t>
            </a:r>
            <a:r>
              <a:rPr lang="ar-SA" sz="2000" dirty="0"/>
              <a:t>وزارة التعليم العالي والبحث العلمي</a:t>
            </a:r>
            <a:r>
              <a:rPr lang="en-US" sz="2000" dirty="0"/>
              <a:t/>
            </a:r>
            <a:br>
              <a:rPr lang="en-US" sz="2000" dirty="0"/>
            </a:br>
            <a:r>
              <a:rPr lang="en-US" sz="2000" dirty="0"/>
              <a:t>   </a:t>
            </a:r>
            <a:r>
              <a:rPr lang="ar-SA" sz="2000" dirty="0"/>
              <a:t>جامعة ديالى</a:t>
            </a:r>
            <a:r>
              <a:rPr lang="en-US" sz="2000" dirty="0"/>
              <a:t/>
            </a:r>
            <a:br>
              <a:rPr lang="en-US" sz="2000" dirty="0"/>
            </a:br>
            <a:r>
              <a:rPr lang="en-US" sz="2000" dirty="0"/>
              <a:t>   </a:t>
            </a:r>
            <a:r>
              <a:rPr lang="ar-SA" sz="2000" dirty="0"/>
              <a:t>كلية الادارة والاقتصاد </a:t>
            </a:r>
            <a:r>
              <a:rPr lang="en-US" sz="2000" dirty="0"/>
              <a:t/>
            </a:r>
            <a:br>
              <a:rPr lang="en-US" sz="2000" dirty="0"/>
            </a:br>
            <a:r>
              <a:rPr lang="en-US" sz="2000" dirty="0"/>
              <a:t>   </a:t>
            </a:r>
            <a:r>
              <a:rPr lang="ar-SA" sz="2000" dirty="0"/>
              <a:t>قسم الادارة العامة </a:t>
            </a:r>
            <a:r>
              <a:rPr lang="en-US" sz="2000" dirty="0"/>
              <a:t/>
            </a:r>
            <a:br>
              <a:rPr lang="en-US" sz="2000" dirty="0"/>
            </a:br>
            <a:endParaRPr lang="ar-IQ" sz="2000" dirty="0"/>
          </a:p>
        </p:txBody>
      </p:sp>
      <p:sp>
        <p:nvSpPr>
          <p:cNvPr id="3" name="عنوان فرعي 2"/>
          <p:cNvSpPr>
            <a:spLocks noGrp="1"/>
          </p:cNvSpPr>
          <p:nvPr>
            <p:ph type="subTitle" idx="1"/>
          </p:nvPr>
        </p:nvSpPr>
        <p:spPr>
          <a:xfrm>
            <a:off x="683568" y="2204864"/>
            <a:ext cx="7632848" cy="3433936"/>
          </a:xfrm>
        </p:spPr>
        <p:txBody>
          <a:bodyPr>
            <a:normAutofit/>
          </a:bodyPr>
          <a:lstStyle/>
          <a:p>
            <a:pPr algn="ctr"/>
            <a:r>
              <a:rPr lang="ar-SA" dirty="0"/>
              <a:t>منهاج مادة </a:t>
            </a:r>
            <a:r>
              <a:rPr lang="ar-SA" dirty="0" smtClean="0"/>
              <a:t>القانون الاداري </a:t>
            </a:r>
            <a:r>
              <a:rPr lang="ar-SA" dirty="0"/>
              <a:t>لقسم الادارة العامة</a:t>
            </a:r>
            <a:endParaRPr lang="en-US" dirty="0"/>
          </a:p>
          <a:p>
            <a:pPr algn="ctr"/>
            <a:r>
              <a:rPr lang="ar-SA" dirty="0"/>
              <a:t>المرحلة </a:t>
            </a:r>
            <a:r>
              <a:rPr lang="ar-SA" dirty="0" err="1" smtClean="0"/>
              <a:t>االثانية</a:t>
            </a:r>
            <a:r>
              <a:rPr lang="ar-SA" dirty="0" smtClean="0"/>
              <a:t> </a:t>
            </a:r>
            <a:r>
              <a:rPr lang="ar-SA" dirty="0"/>
              <a:t>على وفق نظام </a:t>
            </a:r>
            <a:r>
              <a:rPr lang="ar-SA" dirty="0" err="1"/>
              <a:t>الكورسات</a:t>
            </a:r>
            <a:endParaRPr lang="en-US" dirty="0"/>
          </a:p>
          <a:p>
            <a:pPr algn="ctr"/>
            <a:r>
              <a:rPr lang="ar-SA" dirty="0"/>
              <a:t>للعام الدراسي 2018-2019</a:t>
            </a:r>
            <a:endParaRPr lang="en-US" dirty="0"/>
          </a:p>
          <a:p>
            <a:pPr algn="ctr"/>
            <a:r>
              <a:rPr lang="ar-SA" dirty="0"/>
              <a:t> </a:t>
            </a:r>
            <a:endParaRPr lang="en-US" dirty="0"/>
          </a:p>
          <a:p>
            <a:pPr algn="ctr"/>
            <a:r>
              <a:rPr lang="ar-SA" dirty="0"/>
              <a:t> </a:t>
            </a:r>
            <a:endParaRPr lang="en-US" dirty="0"/>
          </a:p>
          <a:p>
            <a:pPr algn="ctr"/>
            <a:r>
              <a:rPr lang="ar-SA" dirty="0"/>
              <a:t> </a:t>
            </a:r>
            <a:endParaRPr lang="en-US" dirty="0"/>
          </a:p>
          <a:p>
            <a:pPr algn="ctr"/>
            <a:r>
              <a:rPr lang="ar-SA" dirty="0"/>
              <a:t>المدرس </a:t>
            </a:r>
            <a:endParaRPr lang="en-US" dirty="0"/>
          </a:p>
          <a:p>
            <a:pPr algn="ctr"/>
            <a:r>
              <a:rPr lang="ar-SA" dirty="0"/>
              <a:t>محمد ابراهيم </a:t>
            </a:r>
            <a:r>
              <a:rPr lang="ar-SA" dirty="0" err="1"/>
              <a:t>تايه</a:t>
            </a:r>
            <a:endParaRPr lang="en-US" dirty="0"/>
          </a:p>
          <a:p>
            <a:pPr algn="ctr"/>
            <a:endParaRPr lang="ar-IQ" dirty="0"/>
          </a:p>
        </p:txBody>
      </p:sp>
    </p:spTree>
    <p:extLst>
      <p:ext uri="{BB962C8B-B14F-4D97-AF65-F5344CB8AC3E}">
        <p14:creationId xmlns:p14="http://schemas.microsoft.com/office/powerpoint/2010/main" val="682925004"/>
      </p:ext>
    </p:extLst>
  </p:cSld>
  <p:clrMapOvr>
    <a:masterClrMapping/>
  </p:clrMapOvr>
  <p:transition spd="slow">
    <p:randomBar dir="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p:txBody>
          <a:bodyPr/>
          <a:lstStyle/>
          <a:p>
            <a:endParaRPr lang="ar-IQ"/>
          </a:p>
        </p:txBody>
      </p:sp>
    </p:spTree>
    <p:extLst>
      <p:ext uri="{BB962C8B-B14F-4D97-AF65-F5344CB8AC3E}">
        <p14:creationId xmlns:p14="http://schemas.microsoft.com/office/powerpoint/2010/main" val="33371982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a:t> خامساً : معيار السلطة العامة الحديث : </a:t>
            </a:r>
            <a:endParaRPr lang="ar-IQ" dirty="0"/>
          </a:p>
        </p:txBody>
      </p:sp>
      <p:sp>
        <p:nvSpPr>
          <p:cNvPr id="3" name="عنصر نائب للمحتوى 2"/>
          <p:cNvSpPr>
            <a:spLocks noGrp="1"/>
          </p:cNvSpPr>
          <p:nvPr>
            <p:ph sz="quarter" idx="1"/>
          </p:nvPr>
        </p:nvSpPr>
        <p:spPr/>
        <p:txBody>
          <a:bodyPr>
            <a:normAutofit fontScale="85000" lnSpcReduction="20000"/>
          </a:bodyPr>
          <a:lstStyle/>
          <a:p>
            <a:r>
              <a:rPr lang="ar-IQ" dirty="0"/>
              <a:t> حاول جانب من الفقه إحياء فكرة السلطة العامة وتجديدها لتصلح أساساً وحيداّ للقانون الإداري ومعياراً لتحديد اختصاص القضاء الإداري ، ومن هؤلاء الأستاذ ( جورج فيدل ) الذي ذهب إلى فكرة السلطة العامة لا تعني فقط استخدام الإدارة </a:t>
            </a:r>
            <a:r>
              <a:rPr lang="ar-IQ" dirty="0" err="1"/>
              <a:t>لإمتيازات</a:t>
            </a:r>
            <a:r>
              <a:rPr lang="ar-IQ" dirty="0"/>
              <a:t> وسلطات القانون العام باعتبارها سلطة آمرة ، وإنما تشمل أيضاً القيود التي تحد من حرية الإدارة وتفرض عليها </a:t>
            </a:r>
            <a:r>
              <a:rPr lang="ar-IQ" dirty="0" err="1"/>
              <a:t>إلتزامات</a:t>
            </a:r>
            <a:r>
              <a:rPr lang="ar-IQ" dirty="0"/>
              <a:t> أشد من </a:t>
            </a:r>
            <a:r>
              <a:rPr lang="ar-IQ" dirty="0" err="1"/>
              <a:t>الإلتزامات</a:t>
            </a:r>
            <a:r>
              <a:rPr lang="ar-IQ" dirty="0"/>
              <a:t> المفروضة على الأفراد في ظل القانون الخاص .</a:t>
            </a:r>
            <a:endParaRPr lang="en-US" dirty="0"/>
          </a:p>
          <a:p>
            <a:r>
              <a:rPr lang="ar-IQ" dirty="0"/>
              <a:t>      ومن هذه القيود عدم أمكان تعاقد الإدارة إلا بإتباع إجراءات وشروط معينة لا نظير لها في القانون الخاص ، كأتباعها أسلوب المناقصات أو المزايدات عند اختيار المتعاقد معها.</a:t>
            </a:r>
            <a:endParaRPr lang="en-US" dirty="0"/>
          </a:p>
          <a:p>
            <a:r>
              <a:rPr lang="ar-IQ" dirty="0"/>
              <a:t>      ومن ثم لا يكفي اتصال نشاط الإدارة بمرفق عام حتى تكون بصدد تطبيق القانون الإداري إنما يجب أن تكون لإدارة قد استخدمت في نشاطها </a:t>
            </a:r>
            <a:r>
              <a:rPr lang="ar-IQ" dirty="0" err="1"/>
              <a:t>إمتيازات</a:t>
            </a:r>
            <a:r>
              <a:rPr lang="ar-IQ" dirty="0"/>
              <a:t> وسلطات استثنائية لا مثيل لها في القانون الخاص أو التزمت بقيود وحدود غير مألوفة في هذا القانون، وفي الحالتين يختص القضاء الإداري بالمنازعات الناشئة عن مباشرة هذا النشاط.</a:t>
            </a:r>
            <a:endParaRPr lang="en-US" dirty="0"/>
          </a:p>
          <a:p>
            <a:r>
              <a:rPr lang="ar-IQ" dirty="0"/>
              <a:t>      وعلى عكس ذلك يختص القضاء العادي ويطبق القانون الخاص على كل نشاط تؤديه الإدارة مستخدمة أساليب مشابهة لتلك التي يستخدمها الأفراد أو لا تتضمن </a:t>
            </a:r>
            <a:r>
              <a:rPr lang="ar-IQ" dirty="0" err="1"/>
              <a:t>إمتيازات</a:t>
            </a:r>
            <a:r>
              <a:rPr lang="ar-IQ" dirty="0"/>
              <a:t> أو شروط استثنائية.</a:t>
            </a:r>
            <a:endParaRPr lang="en-US" dirty="0"/>
          </a:p>
          <a:p>
            <a:r>
              <a:rPr lang="ar-IQ" dirty="0"/>
              <a:t>       وقد صادف هذا المعيار نجاحاً وقبولاً في الفقه والقضاء الإداريين وانحاز إليه ( فالين ) بعد أن تخلى عن معيار المرفق العام وبعده معيار النفع العام .</a:t>
            </a:r>
          </a:p>
        </p:txBody>
      </p:sp>
    </p:spTree>
    <p:extLst>
      <p:ext uri="{BB962C8B-B14F-4D97-AF65-F5344CB8AC3E}">
        <p14:creationId xmlns:p14="http://schemas.microsoft.com/office/powerpoint/2010/main" val="4024925931"/>
      </p:ext>
    </p:extLst>
  </p:cSld>
  <p:clrMapOvr>
    <a:masterClrMapping/>
  </p:clrMapOvr>
  <p:transition spd="slow">
    <p:pull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t>سادساً : معيار الجمع بين المرفق العام والسلطة العامة : </a:t>
            </a:r>
            <a:r>
              <a:rPr lang="en-US" dirty="0"/>
              <a:t/>
            </a:r>
            <a:br>
              <a:rPr lang="en-US" dirty="0"/>
            </a:br>
            <a:endParaRPr lang="ar-IQ" dirty="0"/>
          </a:p>
        </p:txBody>
      </p:sp>
      <p:sp>
        <p:nvSpPr>
          <p:cNvPr id="3" name="عنصر نائب للمحتوى 2"/>
          <p:cNvSpPr>
            <a:spLocks noGrp="1"/>
          </p:cNvSpPr>
          <p:nvPr>
            <p:ph sz="quarter" idx="1"/>
          </p:nvPr>
        </p:nvSpPr>
        <p:spPr/>
        <p:txBody>
          <a:bodyPr>
            <a:normAutofit fontScale="62500" lnSpcReduction="20000"/>
          </a:bodyPr>
          <a:lstStyle/>
          <a:p>
            <a:r>
              <a:rPr lang="ar-IQ" dirty="0"/>
              <a:t> إزاء الانتقادات الموجة لكل معيار من المعايير السابقة وعجزها في أن تكون أساساً وحيداّ للقانون الإداري ومعياراً لتحديد اختصاص القضاء الإداري، لم يعد الفقه والقضاء يتمسكان بفكرة واحدة ، واتجها نحو المزج بين معياري السلطة العامة والمرفق العام .</a:t>
            </a:r>
            <a:endParaRPr lang="en-US" dirty="0"/>
          </a:p>
          <a:p>
            <a:r>
              <a:rPr lang="ar-IQ" dirty="0"/>
              <a:t>        وفي هذا المجال حاول الأستاذ ( دي </a:t>
            </a:r>
            <a:r>
              <a:rPr lang="ar-IQ" dirty="0" err="1"/>
              <a:t>ليبدير</a:t>
            </a:r>
            <a:r>
              <a:rPr lang="ar-IQ" dirty="0"/>
              <a:t> ) تجديد معيار المرفق العام بعد ما أصابه من تفكك نتيجة الأزمات التي تعرض لها وذلك عن طريق المزج بين معياري السلطة العامة والمرفق العام ، لكنه جعل الأولوية للمرفق العام ، ثم يأتي استخدام أساليب القانون العام في المرتبة الثانية لسد الفراغ في المجالات التي عجز معيار المرفق العام عن القيام بدوره فيها. </a:t>
            </a:r>
            <a:endParaRPr lang="en-US" dirty="0"/>
          </a:p>
          <a:p>
            <a:r>
              <a:rPr lang="ar-IQ" dirty="0"/>
              <a:t>       بينما ذهب الأستاذ ( شابي ) إلى تغلب فكرة السلطة العامة على فكرة المرفق العام فقال أنه يجب أن لا نعتقد أن معيار الشروط المخالفة " السلطة العامة " دائماُ معياراً مساعداً ، فالمعيار المأخوذ من الموضوع هو دائماً معيار مبدأ ، ففي كثير من الأحيان يفضل القاضي استخدام معيار الشرط غير المألوف وهذا يكون أسهل أو مناسباً أكثر .</a:t>
            </a:r>
            <a:endParaRPr lang="en-US" dirty="0"/>
          </a:p>
          <a:p>
            <a:r>
              <a:rPr lang="ar-IQ" dirty="0"/>
              <a:t>       وعلى هذا الأساس فإن المرفق العام وإن كان عنصراً مهماً في تحديد أساس القانون الإداري إلا أنه لا يكفي لأداء هذا الدور بعد أن أتضح سعة مفهومة وعدم اقتصاره على المرافق الإدارية فظهرت فكرة المعيار المزدوج التي أيدها جانب كبير من الفقه وأخذ بها القضاء الإداري في فرنسا في أغلب أحكامه .</a:t>
            </a:r>
            <a:endParaRPr lang="en-US" dirty="0"/>
          </a:p>
          <a:p>
            <a:r>
              <a:rPr lang="ar-IQ" dirty="0"/>
              <a:t>       وعلى ذلك فإن أساس القانون الإداري لا يرجع لمعيار واحد من المعايير السابقة ، وإنما يجب الجمع بين المعياريين المهمين المرفق العام والسلطة العامة ، ومن ثم ليكون العمل إدارياً وخاضعاً للقانون الإداري واختصاص القضاء الإداري ، يجب أن يؤخذ بنظر الاعتبار . </a:t>
            </a:r>
            <a:endParaRPr lang="en-US" dirty="0"/>
          </a:p>
          <a:p>
            <a:r>
              <a:rPr lang="ar-IQ" b="1" dirty="0"/>
              <a:t>أولاً :</a:t>
            </a:r>
            <a:r>
              <a:rPr lang="ar-IQ" dirty="0"/>
              <a:t> أن يكون عملاً إدارياً أو نشاطاً متعلقاً بمرفق عام " نظرية المرفق العام " .</a:t>
            </a:r>
            <a:endParaRPr lang="en-US" dirty="0"/>
          </a:p>
          <a:p>
            <a:r>
              <a:rPr lang="ar-IQ" b="1" dirty="0"/>
              <a:t>ثانياً :</a:t>
            </a:r>
            <a:r>
              <a:rPr lang="ar-IQ" dirty="0"/>
              <a:t> أن تكون الإدارة في هذا النشاط قد استخدمت </a:t>
            </a:r>
            <a:r>
              <a:rPr lang="ar-IQ" dirty="0" err="1"/>
              <a:t>إمتيازات</a:t>
            </a:r>
            <a:r>
              <a:rPr lang="ar-IQ" dirty="0"/>
              <a:t> أو وسائل وسلطات استثنائية وغير مألوفة في القانون الخاص " نظرية السلطة العامة " مع ضرورة التنبيه إن السلطة العامة لا تبرز من خلال </a:t>
            </a:r>
            <a:r>
              <a:rPr lang="ar-IQ" dirty="0" err="1"/>
              <a:t>الإمتيازات</a:t>
            </a:r>
            <a:r>
              <a:rPr lang="ar-IQ" dirty="0"/>
              <a:t> الممنوحة للإدارة حسب وإنما تشمل القيود </a:t>
            </a:r>
            <a:r>
              <a:rPr lang="ar-IQ" dirty="0" err="1"/>
              <a:t>الإستثنائية</a:t>
            </a:r>
            <a:r>
              <a:rPr lang="ar-IQ" dirty="0"/>
              <a:t> المفروضة عليها في أحيان أخرى .</a:t>
            </a:r>
            <a:endParaRPr lang="en-US" dirty="0"/>
          </a:p>
          <a:p>
            <a:r>
              <a:rPr lang="ar-IQ" dirty="0"/>
              <a:t>       مما تقدم فإن المعيار المزدوج يلاقي التأييد من قبل الفقه والقضاء الإداريين باعتباره المعيار الصالح ليكون أساسا للقانون الإداري وبالتالي يكون مؤهلا لتحديد مجالات تطبيق أحكام هذا القانون .</a:t>
            </a:r>
          </a:p>
        </p:txBody>
      </p:sp>
    </p:spTree>
    <p:extLst>
      <p:ext uri="{BB962C8B-B14F-4D97-AF65-F5344CB8AC3E}">
        <p14:creationId xmlns:p14="http://schemas.microsoft.com/office/powerpoint/2010/main" val="1156926040"/>
      </p:ext>
    </p:extLst>
  </p:cSld>
  <p:clrMapOvr>
    <a:masterClrMapping/>
  </p:clrMapOvr>
  <p:transition spd="slow">
    <p:pull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a:t>علاقة القانون الإداري بفروع القانون الأخرى</a:t>
            </a:r>
            <a:r>
              <a:rPr lang="en-US" dirty="0"/>
              <a:t/>
            </a:r>
            <a:br>
              <a:rPr lang="en-US" dirty="0"/>
            </a:br>
            <a:endParaRPr lang="ar-IQ" dirty="0"/>
          </a:p>
        </p:txBody>
      </p:sp>
      <p:sp>
        <p:nvSpPr>
          <p:cNvPr id="3" name="عنصر نائب للمحتوى 2"/>
          <p:cNvSpPr>
            <a:spLocks noGrp="1"/>
          </p:cNvSpPr>
          <p:nvPr>
            <p:ph sz="quarter" idx="1"/>
          </p:nvPr>
        </p:nvSpPr>
        <p:spPr/>
        <p:txBody>
          <a:bodyPr>
            <a:normAutofit fontScale="40000" lnSpcReduction="20000"/>
          </a:bodyPr>
          <a:lstStyle/>
          <a:p>
            <a:r>
              <a:rPr lang="ar-IQ" dirty="0"/>
              <a:t> يتبادل القانون الإداري التأثير مع فروع القانون الأخرى بوصفها جميعها قواعد نظامية أو قانونية تحكم علاقات المجتمع في كل المجالات. كما أن علاقته بهذه الفروع </a:t>
            </a:r>
            <a:r>
              <a:rPr lang="ar-IQ" dirty="0" err="1"/>
              <a:t>لاتلغي</a:t>
            </a:r>
            <a:r>
              <a:rPr lang="ar-IQ" dirty="0"/>
              <a:t> تميزه واستقلاله عنها.. ونبين فيما يأتي أكثر الفروع صلة وعلاقة بالقانون الإداري. </a:t>
            </a:r>
            <a:endParaRPr lang="en-US" dirty="0"/>
          </a:p>
          <a:p>
            <a:r>
              <a:rPr lang="ar-IQ" b="1" dirty="0"/>
              <a:t>أولاً: القانون الدستوري والقانون الإداري:</a:t>
            </a:r>
            <a:endParaRPr lang="en-US" dirty="0"/>
          </a:p>
          <a:p>
            <a:r>
              <a:rPr lang="ar-IQ" b="1" dirty="0"/>
              <a:t>       </a:t>
            </a:r>
            <a:r>
              <a:rPr lang="ar-IQ" dirty="0"/>
              <a:t>القانون الدستوري، هو القانون الأساس الذي </a:t>
            </a:r>
            <a:r>
              <a:rPr lang="ar-IQ" dirty="0" err="1"/>
              <a:t>يتظم</a:t>
            </a:r>
            <a:r>
              <a:rPr lang="ar-IQ" dirty="0"/>
              <a:t> سلطات الدولة ويبين اختصاصاتها ويبين الحقوق العامة للأفراد، وهو يحكم كافة سلطات الدولة </a:t>
            </a:r>
            <a:r>
              <a:rPr lang="ar-IQ" dirty="0" err="1"/>
              <a:t>الدولة</a:t>
            </a:r>
            <a:r>
              <a:rPr lang="ar-IQ" dirty="0"/>
              <a:t> التشريعية والتنفيذية والقضائية. أما القانون الإداري فهو يتعلق بالسلطة التنفيذية فقط، إذ يحكم الإدارة العامة من حيث تكوينها ونشاطها باعتباره سلطة عامة. فالقانون الدستوري أوسع مدى من القانون الإداري. </a:t>
            </a:r>
            <a:endParaRPr lang="en-US" dirty="0"/>
          </a:p>
          <a:p>
            <a:r>
              <a:rPr lang="ar-IQ" dirty="0"/>
              <a:t>      إن نقطة الالتقاء بين القانونين هي السلطة التنفيذية وإن كان كل من هما يتناولها من زاوية مختلفة. فالقانون الدستوري يبين كيفية تكوين الهيئات التنفيذية ووظيفتها الرئيسية، أما القانون الإداري فانه ينظم تفاصيل تكوين الهيئات التنفيذية ونشاطها ووسائلها وامتيازاتها. </a:t>
            </a:r>
            <a:endParaRPr lang="en-US" dirty="0"/>
          </a:p>
          <a:p>
            <a:r>
              <a:rPr lang="ar-IQ" b="1" dirty="0"/>
              <a:t>ثانياً: القانون الإداري والقانون المالي: </a:t>
            </a:r>
            <a:endParaRPr lang="en-US" dirty="0"/>
          </a:p>
          <a:p>
            <a:r>
              <a:rPr lang="ar-IQ" dirty="0"/>
              <a:t>       يعني القانون المالي بتنظيم الإدارة المالية للدولة، وذلك فيما يتعلق بمواردها ومصروفاتها المالية وكذلك ميزانيتها وحساباتها الختامية. ومن هنا تتضح الصلة بين القانونين، فبينما ينظم القانون الإداري الإدارة العامة ونشاطها ووسائلها، ينظم القانون المالي الموارد المالية المختلفة وتخصيصاتها للمرافق العامة لكي تتمكن الإدارة العامة من القيام بنشاطها. وازداد الترابط بين القانونين بدخول الإدارة المالية في عداد الجهات الإدارية التي تخضع للقانون الإداري.</a:t>
            </a:r>
            <a:endParaRPr lang="en-US" dirty="0"/>
          </a:p>
          <a:p>
            <a:r>
              <a:rPr lang="ar-IQ" dirty="0"/>
              <a:t> </a:t>
            </a:r>
            <a:endParaRPr lang="en-US" dirty="0"/>
          </a:p>
          <a:p>
            <a:r>
              <a:rPr lang="ar-IQ" dirty="0"/>
              <a:t> </a:t>
            </a:r>
            <a:endParaRPr lang="en-US" dirty="0"/>
          </a:p>
          <a:p>
            <a:r>
              <a:rPr lang="ar-IQ" b="1" dirty="0"/>
              <a:t>ثالثاً: القانون الإداري وقانون العقوبات:</a:t>
            </a:r>
            <a:endParaRPr lang="en-US" dirty="0"/>
          </a:p>
          <a:p>
            <a:r>
              <a:rPr lang="ar-IQ" dirty="0"/>
              <a:t>       يقصد بقانون العقوبات، مجموعة القواعد القانونية التي تحدد </a:t>
            </a:r>
            <a:r>
              <a:rPr lang="ar-IQ" dirty="0" err="1"/>
              <a:t>الإفعال</a:t>
            </a:r>
            <a:r>
              <a:rPr lang="ar-IQ" dirty="0"/>
              <a:t> المجرمة وتبين عقوبتها سواء كانت هذه العقوبات مالية أو مقيدة للحرية.</a:t>
            </a:r>
            <a:endParaRPr lang="en-US" dirty="0"/>
          </a:p>
          <a:p>
            <a:r>
              <a:rPr lang="ar-IQ" dirty="0"/>
              <a:t>       وعلى الرغم من تميز القانون الإداري عن قانون العقوبات إلا أن هناك علاقة وثيقة بينهما، إذ يجمعهما أولاً </a:t>
            </a:r>
            <a:r>
              <a:rPr lang="ar-IQ" dirty="0" err="1"/>
              <a:t>أنتماؤهما</a:t>
            </a:r>
            <a:r>
              <a:rPr lang="ar-IQ" dirty="0"/>
              <a:t> معاً إلى القانون العام،  فقانون العقوبات يقوم بتحديد العلاقة بين الفرد والدولة، كما أن الإدارة العامة تستعين على ضمان إطاعة أوامرها ونواهيها بأحكام قانون العقوبات الذي يمكن بمقتضاه تجريم الأفعال المخالفة مع توقيع العقوبات اللازمة. </a:t>
            </a:r>
            <a:r>
              <a:rPr lang="ar-IQ" dirty="0" err="1"/>
              <a:t>كماإن</a:t>
            </a:r>
            <a:r>
              <a:rPr lang="ar-IQ" dirty="0"/>
              <a:t> قانون العقوبات يحتوي على الكثير من النصوص الجزائية التي تتعلق بتجريم الإخلال ببعض واجبات الوظائف العامة كالرشوة والاختلاس وعدم تنفيذ الأوامر وحماية الأموال العامة. </a:t>
            </a:r>
            <a:endParaRPr lang="en-US" dirty="0"/>
          </a:p>
          <a:p>
            <a:r>
              <a:rPr lang="ar-IQ" b="1" dirty="0"/>
              <a:t>رابعاً: القانون الإداري والقانون المدني:</a:t>
            </a:r>
            <a:endParaRPr lang="en-US" dirty="0"/>
          </a:p>
          <a:p>
            <a:r>
              <a:rPr lang="ar-IQ" dirty="0"/>
              <a:t>       القانون المدني هو الشريعة العامة التي تحكم علاقات الأفراد، فهو يحكم علاقات بين أفراد أو أشخاص خاصة متساوية أمام القانون، لذلك تقوم مبادئه على أساس المساواة بين أطراف العلاقات القانونية التي يحكمها، وحيث إن الأصل هو حرية تصرفات الأفراد فأنها تقوم كذلك على </a:t>
            </a:r>
            <a:r>
              <a:rPr lang="ar-IQ" dirty="0" err="1"/>
              <a:t>أحترام</a:t>
            </a:r>
            <a:r>
              <a:rPr lang="ar-IQ" dirty="0"/>
              <a:t> إرادة الأفراد في إبرام كافة التصرفات تحقيقاً لمصالحهم الخاصة في حدود النظام العام </a:t>
            </a:r>
            <a:r>
              <a:rPr lang="ar-IQ" dirty="0" err="1"/>
              <a:t>والأداب</a:t>
            </a:r>
            <a:r>
              <a:rPr lang="ar-IQ" dirty="0"/>
              <a:t>.</a:t>
            </a:r>
            <a:endParaRPr lang="en-US" dirty="0"/>
          </a:p>
          <a:p>
            <a:r>
              <a:rPr lang="ar-IQ" dirty="0"/>
              <a:t>       أما القانون الإداري فهو ينظم تكوين ونشاط إدارة الدولة </a:t>
            </a:r>
            <a:r>
              <a:rPr lang="ar-IQ" dirty="0" err="1"/>
              <a:t>إبتغاء</a:t>
            </a:r>
            <a:r>
              <a:rPr lang="ar-IQ" dirty="0"/>
              <a:t> حسن قيامها بمهامها لتحقيق المصلحة العامة، فهو يرجح بكفة الإدارة عند دخولها في علاقات مع الأفراد بما يمنحها من حقوق </a:t>
            </a:r>
            <a:r>
              <a:rPr lang="ar-IQ" dirty="0" err="1"/>
              <a:t>وإمتيازات</a:t>
            </a:r>
            <a:r>
              <a:rPr lang="ar-IQ" dirty="0"/>
              <a:t> لا مقابل لها في القانون الخاص، وذلك نظراً لاستهدافها المصلحة العامة التي يجب ترجيحها عند التعارض مع المصالح الخاصة وضماناً لسير </a:t>
            </a:r>
            <a:r>
              <a:rPr lang="ar-IQ" dirty="0" err="1"/>
              <a:t>المرافقالعامة</a:t>
            </a:r>
            <a:r>
              <a:rPr lang="ar-IQ" dirty="0"/>
              <a:t> </a:t>
            </a:r>
            <a:r>
              <a:rPr lang="ar-IQ" dirty="0" err="1"/>
              <a:t>بأنتظام</a:t>
            </a:r>
            <a:r>
              <a:rPr lang="ar-IQ" dirty="0"/>
              <a:t> واضطرار.</a:t>
            </a:r>
            <a:endParaRPr lang="en-US" dirty="0"/>
          </a:p>
          <a:p>
            <a:r>
              <a:rPr lang="ar-IQ" dirty="0"/>
              <a:t>       إن استقلال القانون الإداري عن القانون المدني ليس استقلالاً مطلقاً، </a:t>
            </a:r>
            <a:r>
              <a:rPr lang="ar-IQ" dirty="0" err="1"/>
              <a:t>فاالقانون</a:t>
            </a:r>
            <a:r>
              <a:rPr lang="ar-IQ" dirty="0"/>
              <a:t> الإداري استعان بكثير من </a:t>
            </a:r>
            <a:r>
              <a:rPr lang="ar-IQ" dirty="0" err="1"/>
              <a:t>مبادىء</a:t>
            </a:r>
            <a:r>
              <a:rPr lang="ar-IQ" dirty="0"/>
              <a:t> ونظريات القانون المدني التي </a:t>
            </a:r>
            <a:r>
              <a:rPr lang="ar-IQ" dirty="0" err="1"/>
              <a:t>تتلائم</a:t>
            </a:r>
            <a:r>
              <a:rPr lang="ar-IQ" dirty="0"/>
              <a:t> مع العلاقات والروابط الإداري.    </a:t>
            </a:r>
          </a:p>
        </p:txBody>
      </p:sp>
    </p:spTree>
    <p:extLst>
      <p:ext uri="{BB962C8B-B14F-4D97-AF65-F5344CB8AC3E}">
        <p14:creationId xmlns:p14="http://schemas.microsoft.com/office/powerpoint/2010/main" val="2685760313"/>
      </p:ext>
    </p:extLst>
  </p:cSld>
  <p:clrMapOvr>
    <a:masterClrMapping/>
  </p:clrMapOvr>
  <p:transition spd="slow">
    <p:cover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a:t>مدخل لدراسة القانون والقانون الإداري</a:t>
            </a:r>
            <a:r>
              <a:rPr lang="en-US" dirty="0"/>
              <a:t/>
            </a:r>
            <a:br>
              <a:rPr lang="en-US" dirty="0"/>
            </a:br>
            <a:endParaRPr lang="ar-IQ" dirty="0"/>
          </a:p>
        </p:txBody>
      </p:sp>
      <p:sp>
        <p:nvSpPr>
          <p:cNvPr id="3" name="عنصر نائب للمحتوى 2"/>
          <p:cNvSpPr>
            <a:spLocks noGrp="1"/>
          </p:cNvSpPr>
          <p:nvPr>
            <p:ph sz="quarter" idx="1"/>
          </p:nvPr>
        </p:nvSpPr>
        <p:spPr/>
        <p:txBody>
          <a:bodyPr>
            <a:normAutofit fontScale="70000" lnSpcReduction="20000"/>
          </a:bodyPr>
          <a:lstStyle/>
          <a:p>
            <a:r>
              <a:rPr lang="ar-IQ" b="1" dirty="0"/>
              <a:t>أولاً:- مدخل لدراسة القانون بشكل عام</a:t>
            </a:r>
            <a:endParaRPr lang="en-US" dirty="0"/>
          </a:p>
          <a:p>
            <a:r>
              <a:rPr lang="ar-IQ" dirty="0"/>
              <a:t>       للفظ القانون في لغة الفلسفة معنى معين . ويفيد هذا المعنى النظام الذي تسير عليه أمور الكون على نمط رتيب مطرد، والذي يحتم أن يحدث أمرً كلما توافرت ظروف خاصة. وفي هذا المعنى يقال قانون الجاذبية، قانون غليان الماء إذا وصلت درجة حرارته إلى المائة، قانون تعاقب الليل والنهار. وفي هذا المجال</a:t>
            </a:r>
            <a:endParaRPr lang="en-US" dirty="0"/>
          </a:p>
          <a:p>
            <a:r>
              <a:rPr lang="ar-IQ" dirty="0"/>
              <a:t>        نلاحظ لكل </a:t>
            </a:r>
            <a:r>
              <a:rPr lang="ar-IQ" dirty="0" err="1"/>
              <a:t>شىء</a:t>
            </a:r>
            <a:r>
              <a:rPr lang="ar-IQ" dirty="0"/>
              <a:t> قانونه الذي يحكمه . فقانون الطبيعة هو القوة، وقانون الأخلاق هو الخير، وقانون المنطق هو الحق، وقانون العدالة هو أن نحكم بين الناس بالقسط. </a:t>
            </a:r>
            <a:endParaRPr lang="en-US" dirty="0"/>
          </a:p>
          <a:p>
            <a:r>
              <a:rPr lang="ar-IQ" dirty="0"/>
              <a:t>      هذا هو المعنى الذي </a:t>
            </a:r>
            <a:r>
              <a:rPr lang="ar-IQ" dirty="0" err="1"/>
              <a:t>يفيده</a:t>
            </a:r>
            <a:r>
              <a:rPr lang="ar-IQ" dirty="0"/>
              <a:t> لفظ "القانون" في لغة الفلسفة. ولكن لهذا اللفظ معنى آخر في لغة القانون. وهذا المعنى هو الذي يهمنا هنا. والذي يمكن تعريف القانون على ضوئه .</a:t>
            </a:r>
            <a:endParaRPr lang="en-US" dirty="0"/>
          </a:p>
          <a:p>
            <a:r>
              <a:rPr lang="ar-IQ" dirty="0"/>
              <a:t>     </a:t>
            </a:r>
            <a:r>
              <a:rPr lang="ar-IQ" b="1" dirty="0"/>
              <a:t>ويعرف القانون</a:t>
            </a:r>
            <a:r>
              <a:rPr lang="ar-IQ" dirty="0"/>
              <a:t> – في لغة أهل القانون – بأنه</a:t>
            </a:r>
            <a:r>
              <a:rPr lang="ar-IQ" b="1" dirty="0"/>
              <a:t>: مجموعة القواعد التي تنظم الروابط الاجتماعية والتي تقسر الدولة الناس على اتباعها، ولو بالقوة عند الاقتضاء .</a:t>
            </a:r>
            <a:endParaRPr lang="en-US" dirty="0"/>
          </a:p>
          <a:p>
            <a:r>
              <a:rPr lang="ar-IQ" dirty="0"/>
              <a:t>      ومن هذا التعريف يتبين أن القانون يتضمن مجموعة القواعد التي تحكم أو تنظم علاقات الافراد في نطاق جماعة معينة من </a:t>
            </a:r>
            <a:r>
              <a:rPr lang="ar-IQ" dirty="0" err="1"/>
              <a:t>االناس</a:t>
            </a:r>
            <a:r>
              <a:rPr lang="ar-IQ" dirty="0"/>
              <a:t> ، والتي يجب على الجميع مراعاتها في علاقاتهم بينهم وبين بعض ، وفي علاقاتهم بينهم وبين السلطة العامة التي على أمورهم، بشرط أن تتولى هذه السلطة العامة إجبار الناس على احترامها، بتوقيع الجزاء على من يخالفها .</a:t>
            </a:r>
            <a:endParaRPr lang="en-US" dirty="0"/>
          </a:p>
          <a:p>
            <a:r>
              <a:rPr lang="ar-IQ" dirty="0"/>
              <a:t>       ترد في لغة القانون عدة مصطلحات تطلق على بعض صور القانون كالشريعة والقانون الوضعي وفرع القانون والمجموعة القانونية والنظام القانوني ومن أجل منع الخلط بين بمعناه العام بتعريفة الدقيق الذي سقناه وبين معاني هذه المصطلحات ، لذلك لابد لنا أن نبين معاني كل واحد منها :-</a:t>
            </a:r>
            <a:endParaRPr lang="en-US" dirty="0"/>
          </a:p>
          <a:p>
            <a:r>
              <a:rPr lang="ar-IQ" dirty="0"/>
              <a:t> </a:t>
            </a:r>
            <a:endParaRPr lang="en-US" dirty="0"/>
          </a:p>
          <a:p>
            <a:endParaRPr lang="ar-IQ" dirty="0"/>
          </a:p>
        </p:txBody>
      </p:sp>
    </p:spTree>
    <p:extLst>
      <p:ext uri="{BB962C8B-B14F-4D97-AF65-F5344CB8AC3E}">
        <p14:creationId xmlns:p14="http://schemas.microsoft.com/office/powerpoint/2010/main" val="3384426090"/>
      </p:ext>
    </p:extLst>
  </p:cSld>
  <p:clrMapOvr>
    <a:masterClrMapping/>
  </p:clrMapOvr>
  <p:transition spd="slow">
    <p:pull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p:txBody>
          <a:bodyPr>
            <a:normAutofit fontScale="62500" lnSpcReduction="20000"/>
          </a:bodyPr>
          <a:lstStyle/>
          <a:p>
            <a:r>
              <a:rPr lang="ar-IQ" b="1" dirty="0"/>
              <a:t>1- الشريعة .</a:t>
            </a:r>
            <a:endParaRPr lang="en-US" dirty="0"/>
          </a:p>
          <a:p>
            <a:r>
              <a:rPr lang="ar-IQ" dirty="0"/>
              <a:t>       تعرف الشريعة بأنها: مجموعة القواعد التشريعية والقواعد القانونية غير المشرعة والنظريات </a:t>
            </a:r>
            <a:r>
              <a:rPr lang="ar-IQ" dirty="0" err="1"/>
              <a:t>والمبادىء</a:t>
            </a:r>
            <a:r>
              <a:rPr lang="ar-IQ" dirty="0"/>
              <a:t> القانونية العامة في مجتمع متجانس مترابط سواء اقتصر على دولة أو ضم عددا من الدول. ومن الامثلة عليها الشريعة الاسلامية والرومانية والالمانية وغيرها .</a:t>
            </a:r>
            <a:endParaRPr lang="en-US" dirty="0"/>
          </a:p>
          <a:p>
            <a:r>
              <a:rPr lang="ar-IQ" b="1" dirty="0"/>
              <a:t>2- القانون الوضعي . </a:t>
            </a:r>
            <a:endParaRPr lang="en-US" dirty="0"/>
          </a:p>
          <a:p>
            <a:r>
              <a:rPr lang="ar-IQ" dirty="0"/>
              <a:t>       يراد بالقانون الوضعي: مجموعة القواعد التي تحكم سلوك الأفراد بالفعل في دولة معينة وفي زمان معين أيا كان مصدر هذه القواعد، سواء أكان مصدرها التشريع أو الدين أو العرف .</a:t>
            </a:r>
            <a:endParaRPr lang="en-US" dirty="0"/>
          </a:p>
          <a:p>
            <a:r>
              <a:rPr lang="ar-IQ" b="1" dirty="0"/>
              <a:t>3- النظام القانوني .</a:t>
            </a:r>
            <a:endParaRPr lang="en-US" dirty="0"/>
          </a:p>
          <a:p>
            <a:r>
              <a:rPr lang="ar-IQ" b="1" dirty="0"/>
              <a:t>       </a:t>
            </a:r>
            <a:r>
              <a:rPr lang="ar-IQ" dirty="0"/>
              <a:t>يعرف النظام القانوني بأنه: مجموعة القواعد القانونية المتماسكة والتي تهدف إلى تحقيق غرض معين واحد .</a:t>
            </a:r>
            <a:endParaRPr lang="en-US" dirty="0"/>
          </a:p>
          <a:p>
            <a:r>
              <a:rPr lang="ar-IQ" b="1" dirty="0"/>
              <a:t>4- </a:t>
            </a:r>
            <a:r>
              <a:rPr lang="ar-IQ" b="1" dirty="0" err="1"/>
              <a:t>المبادىء</a:t>
            </a:r>
            <a:r>
              <a:rPr lang="ar-IQ" b="1" dirty="0"/>
              <a:t> القانونية العامة .</a:t>
            </a:r>
            <a:endParaRPr lang="en-US" dirty="0"/>
          </a:p>
          <a:p>
            <a:r>
              <a:rPr lang="ar-IQ" dirty="0"/>
              <a:t>       ويراد </a:t>
            </a:r>
            <a:r>
              <a:rPr lang="ar-IQ" dirty="0" err="1"/>
              <a:t>بالمبادىء</a:t>
            </a:r>
            <a:r>
              <a:rPr lang="ar-IQ" dirty="0"/>
              <a:t> القانونية العامة تلك </a:t>
            </a:r>
            <a:r>
              <a:rPr lang="ar-IQ" dirty="0" err="1"/>
              <a:t>المبادىء</a:t>
            </a:r>
            <a:r>
              <a:rPr lang="ar-IQ" dirty="0"/>
              <a:t> التي تستخلص من الأحكام التفصيلية للقانون ، والتي يمكن أن تتخذ أساسا لاستنباط الأحكام التفصيلية التي لم يرد بشأنها حكم خاص .</a:t>
            </a:r>
            <a:endParaRPr lang="en-US" dirty="0"/>
          </a:p>
          <a:p>
            <a:r>
              <a:rPr lang="ar-IQ" b="1" dirty="0"/>
              <a:t>5- </a:t>
            </a:r>
            <a:r>
              <a:rPr lang="ar-IQ" b="1" dirty="0" err="1"/>
              <a:t>المبادىء</a:t>
            </a:r>
            <a:r>
              <a:rPr lang="ar-IQ" b="1" dirty="0"/>
              <a:t> العامة للقانون .  </a:t>
            </a:r>
            <a:endParaRPr lang="en-US" dirty="0"/>
          </a:p>
          <a:p>
            <a:r>
              <a:rPr lang="ar-IQ" b="1" dirty="0"/>
              <a:t>       </a:t>
            </a:r>
            <a:r>
              <a:rPr lang="ar-IQ" dirty="0"/>
              <a:t>هو تعبير استخدمته المادة 38/1 من النظام الأساسي لمحكمة العدل الدولية للتعبير عن </a:t>
            </a:r>
            <a:r>
              <a:rPr lang="ar-IQ" dirty="0" err="1"/>
              <a:t>ىمصدر</a:t>
            </a:r>
            <a:r>
              <a:rPr lang="ar-IQ" dirty="0"/>
              <a:t> ثالث من المصادر الأصلية للقانون الدولي، بعد المعاهدات والعرف ، وهو مجموعة </a:t>
            </a:r>
            <a:r>
              <a:rPr lang="ar-IQ" dirty="0" err="1"/>
              <a:t>المبادىء</a:t>
            </a:r>
            <a:r>
              <a:rPr lang="ar-IQ" dirty="0"/>
              <a:t> التي تستمد من الأنظمة القانونية الداخلية.</a:t>
            </a:r>
            <a:endParaRPr lang="en-US" dirty="0"/>
          </a:p>
          <a:p>
            <a:r>
              <a:rPr lang="ar-IQ" dirty="0"/>
              <a:t> </a:t>
            </a:r>
            <a:endParaRPr lang="en-US" dirty="0"/>
          </a:p>
          <a:p>
            <a:r>
              <a:rPr lang="ar-IQ" dirty="0"/>
              <a:t> </a:t>
            </a:r>
            <a:endParaRPr lang="en-US" dirty="0"/>
          </a:p>
          <a:p>
            <a:r>
              <a:rPr lang="ar-IQ" b="1" dirty="0"/>
              <a:t>6- فرع القانون .</a:t>
            </a:r>
            <a:endParaRPr lang="en-US" dirty="0"/>
          </a:p>
          <a:p>
            <a:r>
              <a:rPr lang="ar-IQ" b="1" dirty="0"/>
              <a:t>     </a:t>
            </a:r>
            <a:r>
              <a:rPr lang="ar-IQ" dirty="0"/>
              <a:t>  يقصد بفرع القانون : مجموعة القواعد القانونية التي تحكم حقلا من حقول الحياة الاجتماعية وتنظم روابط ذات طبيعة واحدة، كالقانون المدني والقانون التجاري والقانون الجنائي والقانون الاداري. </a:t>
            </a:r>
            <a:endParaRPr lang="en-US" dirty="0"/>
          </a:p>
          <a:p>
            <a:endParaRPr lang="ar-IQ" dirty="0"/>
          </a:p>
        </p:txBody>
      </p:sp>
    </p:spTree>
    <p:extLst>
      <p:ext uri="{BB962C8B-B14F-4D97-AF65-F5344CB8AC3E}">
        <p14:creationId xmlns:p14="http://schemas.microsoft.com/office/powerpoint/2010/main" val="1359940243"/>
      </p:ext>
    </p:extLst>
  </p:cSld>
  <p:clrMapOvr>
    <a:masterClrMapping/>
  </p:clrMapOvr>
  <p:transition spd="slow">
    <p:pull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a:t>خصائص القاعدة القانونية </a:t>
            </a:r>
            <a:r>
              <a:rPr lang="en-US" dirty="0"/>
              <a:t/>
            </a:r>
            <a:br>
              <a:rPr lang="en-US" dirty="0"/>
            </a:br>
            <a:endParaRPr lang="ar-IQ" dirty="0"/>
          </a:p>
        </p:txBody>
      </p:sp>
      <p:sp>
        <p:nvSpPr>
          <p:cNvPr id="3" name="عنصر نائب للمحتوى 2"/>
          <p:cNvSpPr>
            <a:spLocks noGrp="1"/>
          </p:cNvSpPr>
          <p:nvPr>
            <p:ph sz="quarter" idx="1"/>
          </p:nvPr>
        </p:nvSpPr>
        <p:spPr/>
        <p:txBody>
          <a:bodyPr>
            <a:normAutofit fontScale="62500" lnSpcReduction="20000"/>
          </a:bodyPr>
          <a:lstStyle/>
          <a:p>
            <a:r>
              <a:rPr lang="ar-IQ" dirty="0"/>
              <a:t> ذكرنا في تعريف القانون انه يتكون من قواعد، وأن القاعدة القانونية ، هي مفرد القانون وجزئيته ، وأنها تتميز بالخصائص الآتية:</a:t>
            </a:r>
            <a:endParaRPr lang="en-US" dirty="0"/>
          </a:p>
          <a:p>
            <a:r>
              <a:rPr lang="ar-IQ" b="1" dirty="0"/>
              <a:t>أولاً: إنها قاعدة سلوك اجتماعي .	</a:t>
            </a:r>
            <a:endParaRPr lang="en-US" dirty="0"/>
          </a:p>
          <a:p>
            <a:r>
              <a:rPr lang="ar-IQ" b="1" dirty="0"/>
              <a:t>        </a:t>
            </a:r>
            <a:r>
              <a:rPr lang="ar-IQ" dirty="0"/>
              <a:t>توصف القاعدة القانونية بأنها قاعدة اجتماعية، لأنها لا توجد إلا إذا وجدت الجماعة، لأن الغرض منها هو تنظيم العيش في الجماعة، فإذا لم توجد الجماعة، لم يكن هناك محل لوجود قواعد القانون. وعلى ذلك، فإذا فرض وعاش انسان وحيدا منعزلاً عن غيره من البشر، ما كان هناك مجالاً لوجود قواعد القانون إلى جانبه. ولكن ليس هذا الا مجرد فرض تصويري، لا وجود له في حقيقة الواقع. إذ الانسان مدني بطبعه، لا يمكن له أن يعيش إلا في الجماعة وبالجماعة، وما عاش على غير هذا النحو قط . ولا يقصد بالجماعة في هذا المقام مجرد تجمع أفراد من الناس في مكان ما، دون أن يربطهم هدف </a:t>
            </a:r>
            <a:r>
              <a:rPr lang="ar-IQ" dirty="0" err="1"/>
              <a:t>هدف</a:t>
            </a:r>
            <a:r>
              <a:rPr lang="ar-IQ" dirty="0"/>
              <a:t> واحد. بل إن الجماعة التي نقصدها هنا هي المجتمع المنظم الذي توجد فيه سلطة يكون لها السيادة على أفراده، ويكون لها إجبار على إطاعة أحكام القانون، والدولة هي الصورة الواضحة اليوم لمثل هذا المجتمع ، وإن كان هذا لا يعني أن الدولة هي الصورة الوحيدة للمجتمع الذي يوجد فيه القانون. فقد يوجد القانون كذلك في مجتمع لا تتوفر له مقومات الدولة، طالما كانت هناك سلطة تملك إجبار الأفراد على طاعة القانون واحترامه. ولهذا كان القانون أسبق في الوجود تاريخياً من وجود الدولة، فقد وجدت المجتمعات البدائية كالأسرة والعشيرة والقبيلة ثم الاقطاعية في العصور الوسطى، وانتهى الأمر في العصر الحاضر إلى أن كاد المجتمع السياسي ينحصر في الدولة .</a:t>
            </a:r>
            <a:endParaRPr lang="en-US" dirty="0"/>
          </a:p>
          <a:p>
            <a:r>
              <a:rPr lang="ar-IQ" dirty="0"/>
              <a:t> </a:t>
            </a:r>
            <a:endParaRPr lang="en-US" dirty="0"/>
          </a:p>
          <a:p>
            <a:r>
              <a:rPr lang="ar-IQ" b="1" dirty="0"/>
              <a:t>ثانياً : إنها قاعدة عامة ومجردة </a:t>
            </a:r>
            <a:endParaRPr lang="en-US" dirty="0"/>
          </a:p>
          <a:p>
            <a:r>
              <a:rPr lang="ar-IQ" b="1" dirty="0"/>
              <a:t>        </a:t>
            </a:r>
            <a:r>
              <a:rPr lang="ar-IQ" dirty="0"/>
              <a:t>تتميز القاعدة القانونية بأنها عامة مجردة شأنها في ذلك شأن أية قاعدة أخرى . ومعنى هذا أن القاعدة القانونية ليست موجهة إلى شخص معين بالذات. </a:t>
            </a:r>
            <a:r>
              <a:rPr lang="ar-IQ" dirty="0" err="1"/>
              <a:t>ولاتخص</a:t>
            </a:r>
            <a:r>
              <a:rPr lang="ar-IQ" dirty="0"/>
              <a:t> واقعة بعينها وذاتها. بل هي تذكر الاوصاف التي يتعين بها الاشخاص المقصودون بخطابها والشروط التي يلزم توافرها في الوقائع التي تنطبق عليها. وكل شخص توافرت فيه هذه الصفات، وكل واقعة جمعت هذه الشروط انطبقت عليها القاعدة القانونية. مثال ذلك القاعدة التي تقضي بأن " سن الرشد ثماني عشرة سنة كاملة " </a:t>
            </a:r>
            <a:r>
              <a:rPr lang="ar-IQ" dirty="0" err="1"/>
              <a:t>فهذة</a:t>
            </a:r>
            <a:r>
              <a:rPr lang="ar-IQ" dirty="0"/>
              <a:t> القاعدة تنطبق بالنسبة لكل شخص، ذكراً أو انثى، يبلغ هذا السن . فلا تقف هذه عند شخص معين، بل تسري بالنسبة لكل الأشخاص الذين تتوافر فيهم شروط تطبيقها. كما أنها تنطبق على كل من تتوافر فيهم الشروط المطلوبة سواء توافرت الآن أم توافرت في المستقبل، طالما ظلت القاعدة قائمة معمولاً بها. ومن هنا يقال إن القاعدة عامة مجردة. </a:t>
            </a:r>
          </a:p>
        </p:txBody>
      </p:sp>
    </p:spTree>
    <p:extLst>
      <p:ext uri="{BB962C8B-B14F-4D97-AF65-F5344CB8AC3E}">
        <p14:creationId xmlns:p14="http://schemas.microsoft.com/office/powerpoint/2010/main" val="149957108"/>
      </p:ext>
    </p:extLst>
  </p:cSld>
  <p:clrMapOvr>
    <a:masterClrMapping/>
  </p:clrMapOvr>
  <p:transition spd="slow">
    <p:pull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a:t>ثالثاً : إنها قاعدة تحكم السلوك الخارجي للأفراد</a:t>
            </a:r>
            <a:r>
              <a:rPr lang="en-US" dirty="0"/>
              <a:t/>
            </a:r>
            <a:br>
              <a:rPr lang="en-US" dirty="0"/>
            </a:br>
            <a:endParaRPr lang="ar-IQ" dirty="0"/>
          </a:p>
        </p:txBody>
      </p:sp>
      <p:sp>
        <p:nvSpPr>
          <p:cNvPr id="3" name="عنصر نائب للمحتوى 2"/>
          <p:cNvSpPr>
            <a:spLocks noGrp="1"/>
          </p:cNvSpPr>
          <p:nvPr>
            <p:ph sz="quarter" idx="1"/>
          </p:nvPr>
        </p:nvSpPr>
        <p:spPr/>
        <p:txBody>
          <a:bodyPr>
            <a:normAutofit fontScale="70000" lnSpcReduction="20000"/>
          </a:bodyPr>
          <a:lstStyle/>
          <a:p>
            <a:r>
              <a:rPr lang="ar-IQ" dirty="0"/>
              <a:t> سبق منا القول أن القانون لا يوجد الا بوجود المجتمع ، فهو لازم لتنظيم ما ينشأ بين افراد هذا المجتمع من علاقات وروابط . والرابطة أو العلاقة تستلزم قيام مظهر خارجي لسلوك الافراد. هذا السلوك الظاهر هو موضوع القاعدة القانونية وهدفها. فهي لا تعني بمجرد المشاعر والاحساسات التي لا تخرج عن حيز النفس أو النية أو الضمير. فمادام الانسان يحترم القانون في </a:t>
            </a:r>
            <a:r>
              <a:rPr lang="ar-IQ" dirty="0" err="1"/>
              <a:t>سلوكة</a:t>
            </a:r>
            <a:r>
              <a:rPr lang="ar-IQ" dirty="0"/>
              <a:t> الخارجي ، </a:t>
            </a:r>
            <a:r>
              <a:rPr lang="ar-IQ" dirty="0" err="1"/>
              <a:t>فلأ</a:t>
            </a:r>
            <a:r>
              <a:rPr lang="ar-IQ" dirty="0"/>
              <a:t> شأن لهذا به فقد تراود الفرد أقبح الأحاسيس بل وأحقر المقاصد، ولكن طالما أن الأمر لا يتجاوز حيز النفس أو النية فإن القانون لا يتدخل. ولكن إذا خرج الشعور أو العزم الى العالم الخارجي، كما إذا برز في شكل يتمثل بالضرب أو السب أو القتل ، هنا فقط يتدخل القانون . </a:t>
            </a:r>
            <a:endParaRPr lang="en-US" dirty="0"/>
          </a:p>
          <a:p>
            <a:r>
              <a:rPr lang="ar-IQ" dirty="0"/>
              <a:t>       ولكن إذا كان القانون لا يحكم الا السلوك الظاهر للإنسان، فليس معنى هذا أن القانون لا يهتم بالنيات ولا يرتب عليها اثراً، بل هو يفعل ذلك في الكثير من الاحوال. فإذا صاحب النية سلوك خارجي، عنى بها القانون، على </a:t>
            </a:r>
            <a:r>
              <a:rPr lang="ar-IQ" dirty="0" err="1"/>
              <a:t>أعتبار</a:t>
            </a:r>
            <a:r>
              <a:rPr lang="ar-IQ" dirty="0"/>
              <a:t> أنها أي نية تدخل في عناصر هذا السلوك الخارجي نفسه. فمجرد عزم شخص على قتل آخر. مثلا، لا يدخل في دائرة القانون. ولكن إذا صحب هذا العزم تصرف خارجي بأن وقع القتل فعلاً، تدخل القانون. وهنا يهتم القانون بالنية، لا على اعتبار أنها تكون في ذاتها جريمة ولكن على اعتبار أنها عنصر من عناصر الجريمة التي برزت بالفعل إلى العالم الخارجي، وهي جريمة القتل مع سبق الاصرار.</a:t>
            </a:r>
            <a:endParaRPr lang="en-US" dirty="0"/>
          </a:p>
          <a:p>
            <a:r>
              <a:rPr lang="ar-IQ" b="1" dirty="0"/>
              <a:t>رابعاً : إنها قاعدة مقترنة بجزاء مادي تفرضه السلطة العامة</a:t>
            </a:r>
            <a:endParaRPr lang="en-US" dirty="0"/>
          </a:p>
          <a:p>
            <a:r>
              <a:rPr lang="ar-IQ" b="1" dirty="0"/>
              <a:t>      </a:t>
            </a:r>
            <a:r>
              <a:rPr lang="ar-IQ" dirty="0"/>
              <a:t> ويشترط أخيرا في القاعدة القانونية أن تكون ملزمة أي أن يكون لها جزاء يجعلها واجبة الاتباع ويحفز الناس على احترامها ويكفل سير علاقاتهم في الناحية التي تتعلق بها تلك القاعدة على وتيرة واحدة، فيحقق بذلك فكرة النظام التي ينطوي عليها كل قانون.</a:t>
            </a:r>
            <a:endParaRPr lang="en-US" dirty="0"/>
          </a:p>
          <a:p>
            <a:r>
              <a:rPr lang="ar-IQ" dirty="0"/>
              <a:t>       ويعرف الجزاء بأنه: أثر يتخذ صورة أذى مادي منظم يترتب على مخالفة أحكام القاعدة القانونية تفرضه السلطة العامة لزجر المخالف وردع غيره . </a:t>
            </a:r>
          </a:p>
        </p:txBody>
      </p:sp>
    </p:spTree>
    <p:extLst>
      <p:ext uri="{BB962C8B-B14F-4D97-AF65-F5344CB8AC3E}">
        <p14:creationId xmlns:p14="http://schemas.microsoft.com/office/powerpoint/2010/main" val="1305903829"/>
      </p:ext>
    </p:extLst>
  </p:cSld>
  <p:clrMapOvr>
    <a:masterClrMapping/>
  </p:clrMapOvr>
  <p:transition spd="slow">
    <p:cover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a:t>صور الجزاء القانوني</a:t>
            </a:r>
            <a:endParaRPr lang="ar-IQ" dirty="0"/>
          </a:p>
        </p:txBody>
      </p:sp>
      <p:sp>
        <p:nvSpPr>
          <p:cNvPr id="3" name="عنصر نائب للمحتوى 2"/>
          <p:cNvSpPr>
            <a:spLocks noGrp="1"/>
          </p:cNvSpPr>
          <p:nvPr>
            <p:ph sz="quarter" idx="1"/>
          </p:nvPr>
        </p:nvSpPr>
        <p:spPr/>
        <p:txBody>
          <a:bodyPr>
            <a:normAutofit fontScale="85000" lnSpcReduction="10000"/>
          </a:bodyPr>
          <a:lstStyle/>
          <a:p>
            <a:r>
              <a:rPr lang="ar-IQ" dirty="0"/>
              <a:t> تنقسم وتتخذ </a:t>
            </a:r>
            <a:r>
              <a:rPr lang="ar-IQ" dirty="0" err="1"/>
              <a:t>الجزاءات</a:t>
            </a:r>
            <a:r>
              <a:rPr lang="ar-IQ" dirty="0"/>
              <a:t> القانونية عدة صور هي :</a:t>
            </a:r>
            <a:endParaRPr lang="en-US" dirty="0"/>
          </a:p>
          <a:p>
            <a:r>
              <a:rPr lang="ar-IQ" b="1" dirty="0"/>
              <a:t>الجزاء الجنائي :</a:t>
            </a:r>
            <a:r>
              <a:rPr lang="ar-IQ" dirty="0"/>
              <a:t> هو أثر يترتب على مخالفة قواعد القانون الجنائي أو العقابي، ويتخذ صورة عقوبة، وهذه العقوبة أما تكون مالية ( غرامة أو مصادرة ) ، وأما تكون بدنية ( حبس، سجن، اعدام ) .</a:t>
            </a:r>
            <a:endParaRPr lang="en-US" dirty="0"/>
          </a:p>
          <a:p>
            <a:r>
              <a:rPr lang="ar-IQ" b="1" dirty="0"/>
              <a:t>الجزاء المدني : </a:t>
            </a:r>
            <a:r>
              <a:rPr lang="ar-IQ" dirty="0"/>
              <a:t>فهو كل أثر عدا العقوبة  يرتبه القانون على مخالفة قواعده أو هو كل عقاب يفرض عند مخالفة قواعد القانون الاخرى عدا القانون الجنائي أو العقابي وتقتصر مهمة هذا الجزاء على تحاشي الضرر الذي ينتج عن مخالفة القاعدة أو ازالته أو إصلاحه بعد حدوثه، وهي متعددة أهمها : البطلان، عدم النفاذ، الفسخ، الإنهاء، التعويض، التنفيذ العيني الجبري،.....إلخ . </a:t>
            </a:r>
            <a:endParaRPr lang="en-US" dirty="0"/>
          </a:p>
          <a:p>
            <a:r>
              <a:rPr lang="ar-IQ" b="1" dirty="0"/>
              <a:t>الجزاء الإداري : </a:t>
            </a:r>
            <a:r>
              <a:rPr lang="ar-IQ" dirty="0"/>
              <a:t>فهو اثر يترتب على مخالفة قواعد القانون الإداري، الذي سيكون محور دراستنا، وهو يختلف كذلك بحسب القواعد التي تحصل مخالفتها، فقد يكون الجزاء عبارة عن لفت نظر للموظف المخالف، وقد يكون الانذار، أو قطع الراتب، أو التوبيخ، أو انقاص الراتب، </a:t>
            </a:r>
            <a:r>
              <a:rPr lang="ar-IQ" dirty="0" err="1"/>
              <a:t>أوتنزيل</a:t>
            </a:r>
            <a:r>
              <a:rPr lang="ar-IQ" dirty="0"/>
              <a:t> الدرجة، أو الفصل أو العزل. وهذا هو التدرج بالنسبة </a:t>
            </a:r>
            <a:r>
              <a:rPr lang="ar-IQ" dirty="0" err="1"/>
              <a:t>للجزاءات</a:t>
            </a:r>
            <a:r>
              <a:rPr lang="ar-IQ" dirty="0"/>
              <a:t> في نطاق الوظائف. وقد يتمثل الجزاء في الغاء القرار الإداري المخالف للقانون إذا صدر هذا القرار مشوباً بعيب عدم الاختصاص أو بعيب الشكل أو السبب أو المحل، أو مشوباً بإساءة استعمال السلطة أو الانحراف بالسلطة.</a:t>
            </a:r>
          </a:p>
        </p:txBody>
      </p:sp>
    </p:spTree>
    <p:extLst>
      <p:ext uri="{BB962C8B-B14F-4D97-AF65-F5344CB8AC3E}">
        <p14:creationId xmlns:p14="http://schemas.microsoft.com/office/powerpoint/2010/main" val="221269947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a:t>تقسيم القانون: يمكن تقسيم القانون من ناحتين </a:t>
            </a:r>
            <a:r>
              <a:rPr lang="en-US" dirty="0"/>
              <a:t/>
            </a:r>
            <a:br>
              <a:rPr lang="en-US" dirty="0"/>
            </a:br>
            <a:endParaRPr lang="ar-IQ" dirty="0"/>
          </a:p>
        </p:txBody>
      </p:sp>
      <p:sp>
        <p:nvSpPr>
          <p:cNvPr id="3" name="عنصر نائب للمحتوى 2"/>
          <p:cNvSpPr>
            <a:spLocks noGrp="1"/>
          </p:cNvSpPr>
          <p:nvPr>
            <p:ph sz="quarter" idx="1"/>
          </p:nvPr>
        </p:nvSpPr>
        <p:spPr/>
        <p:txBody>
          <a:bodyPr>
            <a:normAutofit fontScale="55000" lnSpcReduction="20000"/>
          </a:bodyPr>
          <a:lstStyle/>
          <a:p>
            <a:r>
              <a:rPr lang="ar-IQ" b="1" dirty="0"/>
              <a:t>اولاً : من حيث موضوع العلاقات التي ينظمها إلى قانون عام وقانون خاص .</a:t>
            </a:r>
            <a:endParaRPr lang="en-US" dirty="0"/>
          </a:p>
          <a:p>
            <a:r>
              <a:rPr lang="ar-IQ" dirty="0"/>
              <a:t>       يسمى التقسيم التقليدي للقانون ويعتبر من أهم واقدم تقسيمات القانون، وهو يرجع إلى القانون الروماني، ومنه انتقل إلى القوانين الحديثة ذات النزعة اللاتينية والجرمانية، فهذا التقسيم لا تعرفه القوانين المنظمة إلى شريعة القانون العمومي كالقانون الانكليزي والامريكي، كذلك لا تعرفه الشريعة الاسلامية. </a:t>
            </a:r>
            <a:endParaRPr lang="en-US" dirty="0"/>
          </a:p>
          <a:p>
            <a:r>
              <a:rPr lang="ar-IQ" dirty="0"/>
              <a:t>       وضابط التمييز بين القانون العام والقانون الخاص هو وجود الدولة، باعتبارها صاحبة السيادة والسلطان، في العلاقات التي ينظمها القانون.</a:t>
            </a:r>
            <a:endParaRPr lang="en-US" dirty="0"/>
          </a:p>
          <a:p>
            <a:r>
              <a:rPr lang="ar-IQ" dirty="0"/>
              <a:t>القانون العام: هو مجموعة القواعد التي تنظم الروابط التي تكون الدولة طرفاً فيها باعتبارها صاحبة السيادة والسلطان. فهو الذي ينظم علاقة الدولة بغيرها من الدول، ويتفرع الى عدة فروع هي كالآتي :</a:t>
            </a:r>
            <a:endParaRPr lang="en-US" dirty="0"/>
          </a:p>
          <a:p>
            <a:pPr lvl="0"/>
            <a:r>
              <a:rPr lang="ar-IQ" b="1" dirty="0"/>
              <a:t>القانون الدولي العام :</a:t>
            </a:r>
            <a:r>
              <a:rPr lang="ar-IQ" dirty="0"/>
              <a:t> هو مجموعة القواعد التي تنظم الهيئات الدولية، كما تحكم العلاقات بين الدول أو بينها وبين الهيئات الدولية. أما أهم مصادر القانون الدولي فهو العرف والمعاهدات الدولية وكذلك المبادئ القانونية العامة التي أقرتها تشريعات الامم المتحدة .</a:t>
            </a:r>
            <a:endParaRPr lang="en-US" dirty="0"/>
          </a:p>
          <a:p>
            <a:pPr lvl="0"/>
            <a:r>
              <a:rPr lang="ar-IQ" b="1" dirty="0"/>
              <a:t>القانون الدستوري :</a:t>
            </a:r>
            <a:r>
              <a:rPr lang="ar-IQ" dirty="0"/>
              <a:t> هو مجموعة القواعد التي تبين نظام الحكم في الدولة والسلطات العامة فيها واختصاص كل سلطة منها وعلاقة هذه السلطات بعضها بالبعض الآخر. وعلاقتها مع الأفراد، كما يبين حقوق الأفراد السياسية وما يجب لحرياتهم من ضمانات. </a:t>
            </a:r>
            <a:endParaRPr lang="en-US" dirty="0"/>
          </a:p>
          <a:p>
            <a:r>
              <a:rPr lang="ar-IQ" dirty="0"/>
              <a:t>       والقانون الدستوري هو أساس كل تنظيم في الدولة، فهو أسمى القوانين . ولهذا فإنه يطلق عليه القانون الأساسي، لأنه يضع الأسس التي تقوم عليها الدولة. ولذلك فإنه لا يجوز أن يصدر قانون آخر داخل الدولة يتعارض مع أحكامه أو يخالفها، لأن القوانين الأخرى أقل منه في المرتبة.</a:t>
            </a:r>
            <a:endParaRPr lang="en-US" dirty="0"/>
          </a:p>
          <a:p>
            <a:r>
              <a:rPr lang="ar-IQ" dirty="0"/>
              <a:t>      ومن التعريف السابق للقانون الدستوري يمكن أن نبين في إيجاز الموضوعات التي يتضمنها وهي :</a:t>
            </a:r>
            <a:endParaRPr lang="en-US" dirty="0"/>
          </a:p>
          <a:p>
            <a:pPr lvl="0"/>
            <a:r>
              <a:rPr lang="ar-IQ" dirty="0"/>
              <a:t>شكل الدولة والنظام والحكم. دولة ملكية أم جمهورية، موحدة أم اتحادية. والحكومة برلمانية أم رئاسية. </a:t>
            </a:r>
            <a:endParaRPr lang="en-US" dirty="0"/>
          </a:p>
          <a:p>
            <a:pPr lvl="0"/>
            <a:r>
              <a:rPr lang="ar-IQ" dirty="0"/>
              <a:t>ينظم السلطات العامة في الدولة وهي السلطة التنفيذية والسلطة التشريعية والسلطة القضائية. </a:t>
            </a:r>
            <a:endParaRPr lang="en-US" dirty="0"/>
          </a:p>
          <a:p>
            <a:pPr lvl="0"/>
            <a:r>
              <a:rPr lang="ar-IQ" dirty="0"/>
              <a:t>يبين حقوق الأفراد في الدولة وينص على حمايتها . وهذه الحقوق تتركز في الحرية والمساواة، والحرية تشمل الحرية الشخصية وحرية التملك والمسكن والرأي والدين وحرية العمل. والمساواة تكون في جميع المزايا التي </a:t>
            </a:r>
            <a:r>
              <a:rPr lang="ar-IQ" dirty="0" err="1"/>
              <a:t>تتيحها</a:t>
            </a:r>
            <a:r>
              <a:rPr lang="ar-IQ" dirty="0"/>
              <a:t> الدولة للأفراد وفي التكاليف التي تفرضها عليهم، كالحق في تولي الوظائف العامة وواجب أداء الخدمة العسكرية والضرائب.</a:t>
            </a:r>
            <a:endParaRPr lang="en-US" dirty="0"/>
          </a:p>
          <a:p>
            <a:endParaRPr lang="ar-IQ" dirty="0"/>
          </a:p>
        </p:txBody>
      </p:sp>
    </p:spTree>
    <p:extLst>
      <p:ext uri="{BB962C8B-B14F-4D97-AF65-F5344CB8AC3E}">
        <p14:creationId xmlns:p14="http://schemas.microsoft.com/office/powerpoint/2010/main" val="192825893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sz="quarter" idx="1"/>
          </p:nvPr>
        </p:nvSpPr>
        <p:spPr/>
        <p:txBody>
          <a:bodyPr>
            <a:normAutofit fontScale="40000" lnSpcReduction="20000"/>
          </a:bodyPr>
          <a:lstStyle/>
          <a:p>
            <a:pPr lvl="0"/>
            <a:r>
              <a:rPr lang="ar-IQ" b="1" dirty="0"/>
              <a:t>القانون الإداري : </a:t>
            </a:r>
            <a:r>
              <a:rPr lang="ar-IQ" dirty="0"/>
              <a:t>هو مجموعة القواعد التي تنظم الأجهزة الإدارية للدولة، كما تضع القواعد التي تحكم نشاطها وملكيتها لأموالها، والقضاء الإداري . والذي سيكون محور دراستنا ومادتنا الدراسية لهذا الكورس الدراسي . ويتناول القانون الإداري </a:t>
            </a:r>
            <a:r>
              <a:rPr lang="ar-IQ" dirty="0" err="1"/>
              <a:t>الموضاعات</a:t>
            </a:r>
            <a:r>
              <a:rPr lang="ar-IQ" dirty="0"/>
              <a:t> الآتية: </a:t>
            </a:r>
            <a:endParaRPr lang="en-US" dirty="0"/>
          </a:p>
          <a:p>
            <a:pPr lvl="0"/>
            <a:r>
              <a:rPr lang="ar-IQ" b="1" dirty="0"/>
              <a:t>تحديد أجهزة الدولة وهي الوزارات والهيئات غير المرتبطة بوزارة.</a:t>
            </a:r>
            <a:endParaRPr lang="en-US" dirty="0"/>
          </a:p>
          <a:p>
            <a:pPr lvl="0"/>
            <a:r>
              <a:rPr lang="ar-IQ" b="1" dirty="0"/>
              <a:t>تنظيم العاملين في مختلف الأجهزة الإدارية من موظفين ومكلفين بخدمة عامة.</a:t>
            </a:r>
            <a:endParaRPr lang="en-US" dirty="0"/>
          </a:p>
          <a:p>
            <a:pPr lvl="0"/>
            <a:r>
              <a:rPr lang="ar-IQ" b="1" dirty="0"/>
              <a:t>تنظيم نشاط الإدارة من عقود وقرارات ادارية.</a:t>
            </a:r>
            <a:endParaRPr lang="en-US" dirty="0"/>
          </a:p>
          <a:p>
            <a:pPr lvl="0"/>
            <a:r>
              <a:rPr lang="ar-IQ" b="1" dirty="0"/>
              <a:t>تنظيم القضاء الإداري أي المحاكم التي تفصل في المنازعات الناشئة عن نشاط الإدارة وهي مجلس شورى الدولة والمحاكم الإدارية ومحاكم قضاء الموظفين. </a:t>
            </a:r>
            <a:endParaRPr lang="en-US" dirty="0"/>
          </a:p>
          <a:p>
            <a:r>
              <a:rPr lang="ar-IQ" dirty="0"/>
              <a:t>أن قواعد القانون الإداري لم تجمع حتى الأن في مجموعة واحدة كما هو الشأن مثلا بالنسبة للقانون المدني أو التجاري، بل إن قواعده ما زالت مبعثرة والسبب في عدم تجميعها حتى الآن هو كثرة تغيرها حتى تساير التطور في المرافق العامة في الدولة، كما أنها من جهة أخرى قواعد متشعبة مما يجعل من العسير حصرها في مجموعة واحدة. وأهم القوانين الادارية في العراق هي : قانون الخدمة المدنية رقم 24 لسنة 1960 ( المعدل ) ، وقانون انضباط موظفي الدولة والقطاع العام رقم 14 لسنة1991( المعدل ) ، وقانون التقاعد الموحد رقم 27 لسنة 2014 ، وقانون المحافظات غير المنتظمة في اقليم رقم لسنة 2008 ، وقانون مجلس شورى الدولة رقم 65 لسنة  1979 ( المعدل ) . </a:t>
            </a:r>
            <a:endParaRPr lang="en-US" dirty="0"/>
          </a:p>
          <a:p>
            <a:pPr lvl="0"/>
            <a:r>
              <a:rPr lang="ar-IQ" b="1" dirty="0"/>
              <a:t>القانون المالي : </a:t>
            </a:r>
            <a:r>
              <a:rPr lang="ar-IQ" dirty="0"/>
              <a:t>هو مجموعة القواعد التي تنظم حصول الدولة على دخلها وقواعد انفاق هذا الدخل . وأهم القوانين المالية في العراق : قانون دائرة تدقيق الحسابات العامة رقم 17 لسنة 1927، وقانون الادارة المالية والدين العام رقم  95 2004 ( المعدل ) وقانون ضريبة الدخل رقم 113 لسنة 1982 ( المعدل )، وقانون ضريبة العقار رقم 162 لسنة 1959 ( المعدل ) وقانون الموازنة العامة للدولة والذي يصدر سنوياً . </a:t>
            </a:r>
            <a:endParaRPr lang="en-US" dirty="0"/>
          </a:p>
          <a:p>
            <a:pPr lvl="0"/>
            <a:r>
              <a:rPr lang="ar-IQ" b="1" dirty="0"/>
              <a:t>القانون الجنائي : </a:t>
            </a:r>
            <a:r>
              <a:rPr lang="ar-IQ" dirty="0"/>
              <a:t>هو مجموعة القواعد التي تحدد الجرائم وعقوباتها، وكذلك التي تضع النظم الإجرائية لتعقب مرتكبي الجرائم وتوقيع العقوبات عليهم . وينقسم الى قسمين قانون العقوبات ، وقانون اصول المحاكمات الجزائية .</a:t>
            </a:r>
            <a:endParaRPr lang="en-US" dirty="0"/>
          </a:p>
          <a:p>
            <a:r>
              <a:rPr lang="ar-IQ" b="1" dirty="0"/>
              <a:t>القانون الخاص : </a:t>
            </a:r>
            <a:r>
              <a:rPr lang="ar-IQ" dirty="0"/>
              <a:t>هو مجموعة القواعد التي تنظم روابط الأفراد بعضهم بالبعض الآخر أو روابطهم بالدولة، لا باعتبارها صاحبة السيادة والسلطان، باعتبارها شخصاً معنوياً عادياً يدخل في معاملات كالآتي يدخل فيها الأفراد . ويتفرع من القانون الخاص عدد من الفروع وسنقتصر على التعداد فقط وهي :</a:t>
            </a:r>
            <a:endParaRPr lang="en-US" dirty="0"/>
          </a:p>
          <a:p>
            <a:pPr lvl="0"/>
            <a:r>
              <a:rPr lang="ar-IQ" b="1" dirty="0"/>
              <a:t>القانون المدني </a:t>
            </a:r>
            <a:endParaRPr lang="en-US" dirty="0"/>
          </a:p>
          <a:p>
            <a:pPr lvl="0"/>
            <a:r>
              <a:rPr lang="ar-IQ" b="1" dirty="0"/>
              <a:t>القانون التجاري</a:t>
            </a:r>
            <a:endParaRPr lang="en-US" dirty="0"/>
          </a:p>
          <a:p>
            <a:pPr lvl="0"/>
            <a:r>
              <a:rPr lang="ar-IQ" b="1" dirty="0"/>
              <a:t>قانون العمل </a:t>
            </a:r>
            <a:endParaRPr lang="en-US" dirty="0"/>
          </a:p>
          <a:p>
            <a:pPr lvl="0"/>
            <a:r>
              <a:rPr lang="ar-IQ" b="1" dirty="0"/>
              <a:t>قانون المرافعات</a:t>
            </a:r>
            <a:endParaRPr lang="en-US" dirty="0"/>
          </a:p>
          <a:p>
            <a:pPr lvl="0"/>
            <a:r>
              <a:rPr lang="ar-IQ" b="1" dirty="0"/>
              <a:t>القانون الدولي الخاص </a:t>
            </a:r>
            <a:endParaRPr lang="en-US" dirty="0"/>
          </a:p>
          <a:p>
            <a:pPr lvl="0"/>
            <a:r>
              <a:rPr lang="ar-IQ" b="1" dirty="0"/>
              <a:t>القانون البحري</a:t>
            </a:r>
            <a:endParaRPr lang="en-US" dirty="0"/>
          </a:p>
          <a:p>
            <a:pPr lvl="0"/>
            <a:r>
              <a:rPr lang="ar-IQ" b="1" dirty="0"/>
              <a:t>القانون الجوي </a:t>
            </a:r>
            <a:endParaRPr lang="en-US" dirty="0"/>
          </a:p>
          <a:p>
            <a:r>
              <a:rPr lang="ar-IQ" b="1" dirty="0"/>
              <a:t>ثانياً : تقسيم القواعد القانونية من حيث قوة الإلزام فيها إلى قواعد آمرة ، وقواعد مكملة أو مفسرة .</a:t>
            </a:r>
            <a:endParaRPr lang="en-US" dirty="0"/>
          </a:p>
          <a:p>
            <a:r>
              <a:rPr lang="ar-IQ" dirty="0"/>
              <a:t>القواعد الآمرة هي قواعد قانونية لا يجوز الاتفاق على تجنب تطبيقها والمتمثلة </a:t>
            </a:r>
            <a:r>
              <a:rPr lang="ar-IQ" dirty="0" err="1"/>
              <a:t>باقوانين</a:t>
            </a:r>
            <a:r>
              <a:rPr lang="ar-IQ" dirty="0"/>
              <a:t> النظام العام أو الآداب، أما القواعد المكملة أو المفسرة فتتمثل بالمصالح الخاصة للإفراد .</a:t>
            </a:r>
          </a:p>
        </p:txBody>
      </p:sp>
    </p:spTree>
    <p:extLst>
      <p:ext uri="{BB962C8B-B14F-4D97-AF65-F5344CB8AC3E}">
        <p14:creationId xmlns:p14="http://schemas.microsoft.com/office/powerpoint/2010/main" val="373933926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شربية">
  <a:themeElements>
    <a:clrScheme name="مشربية">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مشربية">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شربية">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1171</TotalTime>
  <Words>5032</Words>
  <Application>Microsoft Office PowerPoint</Application>
  <PresentationFormat>عرض على الشاشة (3:4)‏</PresentationFormat>
  <Paragraphs>218</Paragraphs>
  <Slides>23</Slides>
  <Notes>0</Notes>
  <HiddenSlides>0</HiddenSlides>
  <MMClips>0</MMClips>
  <ScaleCrop>false</ScaleCrop>
  <HeadingPairs>
    <vt:vector size="4" baseType="variant">
      <vt:variant>
        <vt:lpstr>نسق</vt:lpstr>
      </vt:variant>
      <vt:variant>
        <vt:i4>1</vt:i4>
      </vt:variant>
      <vt:variant>
        <vt:lpstr>عناوين الشرائح</vt:lpstr>
      </vt:variant>
      <vt:variant>
        <vt:i4>23</vt:i4>
      </vt:variant>
    </vt:vector>
  </HeadingPairs>
  <TitlesOfParts>
    <vt:vector size="24" baseType="lpstr">
      <vt:lpstr>مشربية</vt:lpstr>
      <vt:lpstr>عرض تقديمي في PowerPoint</vt:lpstr>
      <vt:lpstr>جمهورية العراق                                                                                       وزارة التعليم العالي والبحث العلمي    جامعة ديالى    كلية الادارة والاقتصاد     قسم الادارة العامة  </vt:lpstr>
      <vt:lpstr>مدخل لدراسة القانون والقانون الإداري </vt:lpstr>
      <vt:lpstr>عرض تقديمي في PowerPoint</vt:lpstr>
      <vt:lpstr>خصائص القاعدة القانونية  </vt:lpstr>
      <vt:lpstr>ثالثاً : إنها قاعدة تحكم السلوك الخارجي للأفراد </vt:lpstr>
      <vt:lpstr>صور الجزاء القانوني</vt:lpstr>
      <vt:lpstr>تقسيم القانون: يمكن تقسيم القانون من ناحتين  </vt:lpstr>
      <vt:lpstr>عرض تقديمي في PowerPoint</vt:lpstr>
      <vt:lpstr> ثانياً:- القانون الإداري</vt:lpstr>
      <vt:lpstr>التمييز بين الوظيفة الإدارية والوظيفة الحكومية:- </vt:lpstr>
      <vt:lpstr>خصائص القانون الإداري:-  </vt:lpstr>
      <vt:lpstr>رابعاً:  القانون الإداري غير مقنن: </vt:lpstr>
      <vt:lpstr>مصادر القانون الإداري  </vt:lpstr>
      <vt:lpstr>ثالثاً: القضاء ( أحكام القضاء )  </vt:lpstr>
      <vt:lpstr>اساس ومضمون القانون الإداري </vt:lpstr>
      <vt:lpstr>أولا : معيار أعمال السلطة العامة وأعمال الإدارة:   </vt:lpstr>
      <vt:lpstr>ثالثاً : معيار معيار السلطة العامة وإمتيازاتها :</vt:lpstr>
      <vt:lpstr>رابعاً : معيار المنفعة العامة :  </vt:lpstr>
      <vt:lpstr>عرض تقديمي في PowerPoint</vt:lpstr>
      <vt:lpstr> خامساً : معيار السلطة العامة الحديث : </vt:lpstr>
      <vt:lpstr>سادساً : معيار الجمع بين المرفق العام والسلطة العامة :  </vt:lpstr>
      <vt:lpstr>علاقة القانون الإداري بفروع القانون الأخرى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جمهورية العراق                                                                                       وزارة التعليم العالي والبحث العلمي    جامعة ديالى    كلية الادارة والاقتصاد     قسم الادارة العامة</dc:title>
  <dc:creator>DELL</dc:creator>
  <cp:lastModifiedBy>DELL</cp:lastModifiedBy>
  <cp:revision>51</cp:revision>
  <dcterms:created xsi:type="dcterms:W3CDTF">2019-04-03T08:00:36Z</dcterms:created>
  <dcterms:modified xsi:type="dcterms:W3CDTF">2019-12-18T09:06:47Z</dcterms:modified>
</cp:coreProperties>
</file>